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061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77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14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13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9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30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606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4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254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64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82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1E366-4B6B-4736-9CAC-623713341C1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F20C3-E274-4759-82A4-3EC37C29D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886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7B1C36-D9D4-2B54-890D-6E12F245C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7005925"/>
          </a:xfrm>
          <a:prstGeom prst="rect">
            <a:avLst/>
          </a:prstGeom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F9DD6A83-55BE-C055-18DF-9E14CE3E3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1070187"/>
            <a:ext cx="2616200" cy="149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bread is offered daily.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Fresh fruit or yoghurt also offered as an alternative dessert.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All menu items are subject to availability.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9138477B-75FE-E1A5-8A4D-AD08803C8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97" y="3039957"/>
            <a:ext cx="2176780" cy="2002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br>
              <a:rPr lang="en-GB" sz="11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</a:br>
            <a:r>
              <a:rPr lang="en-GB" sz="20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Do you think you are Free School Meal eligible?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100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Times New Roman" panose="02020603050405020304" pitchFamily="18" charset="0"/>
              </a:rPr>
              <a:t>Please contact your school office for more information on how to apply.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7" name="Text Box 2">
            <a:extLst>
              <a:ext uri="{FF2B5EF4-FFF2-40B4-BE49-F238E27FC236}">
                <a16:creationId xmlns:a16="http://schemas.microsoft.com/office/drawing/2014/main" id="{12B87271-21D7-0174-DCD0-9129038EFF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9743" y="4950990"/>
            <a:ext cx="2267434" cy="1116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b="1" dirty="0">
                <a:solidFill>
                  <a:srgbClr val="FFFF00"/>
                </a:solidFill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Summer </a:t>
            </a:r>
            <a:r>
              <a:rPr lang="en-GB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Term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PMingLiU" panose="02020500000000000000" pitchFamily="18" charset="-120"/>
                <a:cs typeface="Calibri" panose="020F0502020204030204" pitchFamily="34" charset="0"/>
              </a:rPr>
              <a:t>2026 Menu</a:t>
            </a:r>
            <a:endParaRPr lang="en-GB" sz="1100" dirty="0">
              <a:effectLst/>
              <a:latin typeface="Calibri" panose="020F0502020204030204" pitchFamily="34" charset="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23ED9B5-A096-38B2-26A3-8BCB1143016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736" y="3104634"/>
            <a:ext cx="2986394" cy="206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625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B39D3D-8E17-8613-1CCB-F8C70DC9DF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8873" y="5436534"/>
            <a:ext cx="2146194" cy="1430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8DB3CDE-1000-E612-D60B-CDD89E2CCF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98541" y="5427576"/>
            <a:ext cx="2146194" cy="143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D2DBA7C-94B5-3106-FC74-148EC228A6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3817" y="5160585"/>
            <a:ext cx="2576562" cy="170656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18D6BB8-1DB6-916A-EE4E-662CFF7EA3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696102"/>
              </p:ext>
            </p:extLst>
          </p:nvPr>
        </p:nvGraphicFramePr>
        <p:xfrm>
          <a:off x="0" y="-1"/>
          <a:ext cx="9905999" cy="6942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5023">
                  <a:extLst>
                    <a:ext uri="{9D8B030D-6E8A-4147-A177-3AD203B41FA5}">
                      <a16:colId xmlns:a16="http://schemas.microsoft.com/office/drawing/2014/main" val="1897506935"/>
                    </a:ext>
                  </a:extLst>
                </a:gridCol>
                <a:gridCol w="3310488">
                  <a:extLst>
                    <a:ext uri="{9D8B030D-6E8A-4147-A177-3AD203B41FA5}">
                      <a16:colId xmlns:a16="http://schemas.microsoft.com/office/drawing/2014/main" val="2472165879"/>
                    </a:ext>
                  </a:extLst>
                </a:gridCol>
                <a:gridCol w="3310488">
                  <a:extLst>
                    <a:ext uri="{9D8B030D-6E8A-4147-A177-3AD203B41FA5}">
                      <a16:colId xmlns:a16="http://schemas.microsoft.com/office/drawing/2014/main" val="2444534459"/>
                    </a:ext>
                  </a:extLst>
                </a:gridCol>
              </a:tblGrid>
              <a:tr h="6942381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MENU 01: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Served weeks commencing: </a:t>
                      </a:r>
                    </a:p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Apr, 04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May, </a:t>
                      </a:r>
                      <a:r>
                        <a:rPr lang="en-GB" sz="100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en-GB" sz="1000" baseline="3000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May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, 15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June, 06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July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endParaRPr lang="en-US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b="1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 MENU 02: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Served weeks commencing: 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1000" b="1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Apr, 11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May, 01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000" baseline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June, 22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June, 13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July </a:t>
                      </a:r>
                      <a:endParaRPr lang="en-US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lnL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GB" sz="1400" b="1" kern="1200" dirty="0">
                          <a:solidFill>
                            <a:srgbClr val="7030A0"/>
                          </a:solidFill>
                          <a:effectLst/>
                          <a:highlight>
                            <a:srgbClr val="FFFF00"/>
                          </a:highlight>
                          <a:latin typeface="+mn-lt"/>
                          <a:ea typeface="+mn-ea"/>
                          <a:cs typeface="+mn-cs"/>
                        </a:rPr>
                        <a:t>MENU 3:</a:t>
                      </a: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Served weeks commencing:</a:t>
                      </a:r>
                    </a:p>
                    <a:p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27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April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, 18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May, 08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June, 29</a:t>
                      </a:r>
                      <a:r>
                        <a:rPr lang="en-GB" sz="1000" baseline="300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June </a:t>
                      </a:r>
                      <a:r>
                        <a:rPr lang="en-GB" sz="1000" baseline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GB" sz="1000" baseline="3000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GB" sz="1000" baseline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baseline="0" dirty="0" err="1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</a:t>
                      </a:r>
                      <a:r>
                        <a:rPr lang="en-GB" sz="1000" baseline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uly </a:t>
                      </a:r>
                      <a:r>
                        <a:rPr lang="en-GB" sz="100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 dirty="0">
                          <a:solidFill>
                            <a:srgbClr val="0070C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endParaRPr lang="en-US" sz="1000" b="0" kern="1200" dirty="0">
                        <a:solidFill>
                          <a:srgbClr val="0070C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>
                    <a:lnL w="3175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681381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27F5AAE0-4DDB-2F31-CEE7-EAF71B6F44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9130902"/>
              </p:ext>
            </p:extLst>
          </p:nvPr>
        </p:nvGraphicFramePr>
        <p:xfrm>
          <a:off x="140520" y="617615"/>
          <a:ext cx="2769768" cy="6193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2939">
                  <a:extLst>
                    <a:ext uri="{9D8B030D-6E8A-4147-A177-3AD203B41FA5}">
                      <a16:colId xmlns:a16="http://schemas.microsoft.com/office/drawing/2014/main" val="3965822195"/>
                    </a:ext>
                  </a:extLst>
                </a:gridCol>
                <a:gridCol w="1226829">
                  <a:extLst>
                    <a:ext uri="{9D8B030D-6E8A-4147-A177-3AD203B41FA5}">
                      <a16:colId xmlns:a16="http://schemas.microsoft.com/office/drawing/2014/main" val="3311475585"/>
                    </a:ext>
                  </a:extLst>
                </a:gridCol>
              </a:tblGrid>
              <a:tr h="3693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GB" sz="80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457455"/>
                  </a:ext>
                </a:extLst>
              </a:tr>
              <a:tr h="46733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Jacket Potato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Filling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Tikka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 Chilli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3800419"/>
                  </a:ext>
                </a:extLst>
              </a:tr>
              <a:tr h="2938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Macaroni</a:t>
                      </a:r>
                      <a:r>
                        <a:rPr lang="en-GB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Cheese </a:t>
                      </a:r>
                      <a:endParaRPr lang="en-GB" sz="9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 Dhal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512369"/>
                  </a:ext>
                </a:extLst>
              </a:tr>
              <a:tr h="2167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Baked Beans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Rice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394311"/>
                  </a:ext>
                </a:extLst>
              </a:tr>
              <a:tr h="6289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 </a:t>
                      </a:r>
                      <a:r>
                        <a:rPr lang="en-GB" sz="9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Tuna /Coleslaw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Salad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Bar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White or Brown Rolls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Peas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Naan</a:t>
                      </a:r>
                      <a:r>
                        <a:rPr lang="en-US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Bread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142458"/>
                  </a:ext>
                </a:extLst>
              </a:tr>
              <a:tr h="21678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Gingerbread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Man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Raspberry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Jelly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123"/>
                  </a:ext>
                </a:extLst>
              </a:tr>
              <a:tr h="2473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75803"/>
                  </a:ext>
                </a:extLst>
              </a:tr>
              <a:tr h="52027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Pork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BBQ Chicken</a:t>
                      </a:r>
                    </a:p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Pizza  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37638"/>
                  </a:ext>
                </a:extLst>
              </a:tr>
              <a:tr h="373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Quorn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Sausages</a:t>
                      </a:r>
                      <a:r>
                        <a:rPr lang="en-US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Margarita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Pizza </a:t>
                      </a:r>
                      <a:endParaRPr lang="en-US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682038"/>
                  </a:ext>
                </a:extLst>
              </a:tr>
              <a:tr h="2167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Potato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18600"/>
                  </a:ext>
                </a:extLst>
              </a:tr>
              <a:tr h="6672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Green</a:t>
                      </a:r>
                      <a:r>
                        <a:rPr lang="en-US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Beans 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</a:t>
                      </a:r>
                      <a:r>
                        <a:rPr lang="en-GB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Rolls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9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48877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baseline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Soreen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Bar 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Vanilla Ice-cream  </a:t>
                      </a:r>
                      <a:endParaRPr lang="en-GB" sz="900" dirty="0"/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06818"/>
                  </a:ext>
                </a:extLst>
              </a:tr>
              <a:tr h="2473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799891"/>
                  </a:ext>
                </a:extLst>
              </a:tr>
              <a:tr h="2289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Fish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cakes</a:t>
                      </a: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133816"/>
                  </a:ext>
                </a:extLst>
              </a:tr>
              <a:tr h="2938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</a:t>
                      </a:r>
                      <a:r>
                        <a:rPr lang="en-GB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and Onion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Pasties </a:t>
                      </a:r>
                      <a:endParaRPr lang="en-GB" sz="900" b="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13527"/>
                  </a:ext>
                </a:extLst>
              </a:tr>
              <a:tr h="2289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</a:t>
                      </a:r>
                      <a:r>
                        <a:rPr lang="en-US" sz="900" b="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Chips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426158"/>
                  </a:ext>
                </a:extLst>
              </a:tr>
              <a:tr h="4666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900" b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Rolls</a:t>
                      </a:r>
                      <a:endParaRPr lang="en-GB" sz="900" b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894683"/>
                  </a:ext>
                </a:extLst>
              </a:tr>
              <a:tr h="2289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Chocolate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Chip Muffin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6667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C96FF357-F35C-349F-7C97-92DEF0499F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587781"/>
              </p:ext>
            </p:extLst>
          </p:nvPr>
        </p:nvGraphicFramePr>
        <p:xfrm>
          <a:off x="3357960" y="568058"/>
          <a:ext cx="2994953" cy="622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093">
                  <a:extLst>
                    <a:ext uri="{9D8B030D-6E8A-4147-A177-3AD203B41FA5}">
                      <a16:colId xmlns:a16="http://schemas.microsoft.com/office/drawing/2014/main" val="3965822195"/>
                    </a:ext>
                  </a:extLst>
                </a:gridCol>
                <a:gridCol w="1458860">
                  <a:extLst>
                    <a:ext uri="{9D8B030D-6E8A-4147-A177-3AD203B41FA5}">
                      <a16:colId xmlns:a16="http://schemas.microsoft.com/office/drawing/2014/main" val="3311475585"/>
                    </a:ext>
                  </a:extLst>
                </a:gridCol>
              </a:tblGrid>
              <a:tr h="305143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457455"/>
                  </a:ext>
                </a:extLst>
              </a:tr>
              <a:tr h="5483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Jacket Potato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with</a:t>
                      </a: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Fillings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Beef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Bolognese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</a:t>
                      </a: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Meatballs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aseline="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3800419"/>
                  </a:ext>
                </a:extLst>
              </a:tr>
              <a:tr h="5392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 and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Tuna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Pasta Bake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Cauliflower &amp;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Broccoli Cheese Bake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512369"/>
                  </a:ext>
                </a:extLst>
              </a:tr>
              <a:tr h="2605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Penne Pasta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394311"/>
                  </a:ext>
                </a:extLst>
              </a:tr>
              <a:tr h="4119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 Cheese/Tuna/Coleslaw</a:t>
                      </a:r>
                      <a:r>
                        <a:rPr lang="en-GB" sz="8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 Salad Bar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White or Brown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8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Calibri" panose="020F0502020204030204" pitchFamily="34" charset="0"/>
                        </a:rPr>
                        <a:t>Rolls 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                   Peas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 Bar </a:t>
                      </a:r>
                      <a:endParaRPr lang="en-GB" sz="9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 Bread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142458"/>
                  </a:ext>
                </a:extLst>
              </a:tr>
              <a:tr h="1648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Pineapple and Cream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Strawberry  Jelly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123"/>
                  </a:ext>
                </a:extLst>
              </a:tr>
              <a:tr h="234553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75803"/>
                  </a:ext>
                </a:extLst>
              </a:tr>
              <a:tr h="5513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Roast Turkey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Burger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 Hotdog </a:t>
                      </a:r>
                      <a:endParaRPr lang="en-GB" sz="9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37638"/>
                  </a:ext>
                </a:extLst>
              </a:tr>
              <a:tr h="2925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Macaroni Cheese 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Burger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682038"/>
                  </a:ext>
                </a:extLst>
              </a:tr>
              <a:tr h="272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New Potatoes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Chips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18600"/>
                  </a:ext>
                </a:extLst>
              </a:tr>
              <a:tr h="5513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Vegetables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Medley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Rolls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48877"/>
                  </a:ext>
                </a:extLst>
              </a:tr>
              <a:tr h="2424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Homemade Cookies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Mixed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Yoghurts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06818"/>
                  </a:ext>
                </a:extLst>
              </a:tr>
              <a:tr h="234553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79334" marR="79334" marT="39667" marB="396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799891"/>
                  </a:ext>
                </a:extLst>
              </a:tr>
              <a:tr h="21710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Breaded Fish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133816"/>
                  </a:ext>
                </a:extLst>
              </a:tr>
              <a:tr h="2384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Vegetable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Samosa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13527"/>
                  </a:ext>
                </a:extLst>
              </a:tr>
              <a:tr h="272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Wedges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426158"/>
                  </a:ext>
                </a:extLst>
              </a:tr>
              <a:tr h="4119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Spaghetti Hoops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Rolls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894683"/>
                  </a:ext>
                </a:extLst>
              </a:tr>
              <a:tr h="2334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Jam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Doughnuts 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66679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C6CCFBB-F5CA-32FA-B41D-D4742D9A2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89279"/>
              </p:ext>
            </p:extLst>
          </p:nvPr>
        </p:nvGraphicFramePr>
        <p:xfrm>
          <a:off x="6633322" y="558349"/>
          <a:ext cx="2954868" cy="61365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5534">
                  <a:extLst>
                    <a:ext uri="{9D8B030D-6E8A-4147-A177-3AD203B41FA5}">
                      <a16:colId xmlns:a16="http://schemas.microsoft.com/office/drawing/2014/main" val="3965822195"/>
                    </a:ext>
                  </a:extLst>
                </a:gridCol>
                <a:gridCol w="1439334">
                  <a:extLst>
                    <a:ext uri="{9D8B030D-6E8A-4147-A177-3AD203B41FA5}">
                      <a16:colId xmlns:a16="http://schemas.microsoft.com/office/drawing/2014/main" val="3311475585"/>
                    </a:ext>
                  </a:extLst>
                </a:gridCol>
              </a:tblGrid>
              <a:tr h="141305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800" b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endParaRPr lang="en-GB" sz="800" b="0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Tuesday</a:t>
                      </a:r>
                    </a:p>
                  </a:txBody>
                  <a:tcPr marL="79334" marR="79334" marT="39667" marB="3966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457455"/>
                  </a:ext>
                </a:extLst>
              </a:tr>
              <a:tr h="5688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Jacket Potato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with</a:t>
                      </a:r>
                      <a:r>
                        <a:rPr lang="en-US" sz="900" baseline="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Filling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Beef Cottage Pie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Breaded Chicken </a:t>
                      </a:r>
                      <a:r>
                        <a:rPr kumimoji="0" lang="en-US" sz="9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Goujons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with Wedges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3800419"/>
                  </a:ext>
                </a:extLst>
              </a:tr>
              <a:tr h="39319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Tomato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Fresh Basil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Pasta Bake with Cheese </a:t>
                      </a:r>
                      <a:endParaRPr lang="en-GB" sz="900" dirty="0"/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Chinese Vegetable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Noodles 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512369"/>
                  </a:ext>
                </a:extLst>
              </a:tr>
              <a:tr h="1584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4394311"/>
                  </a:ext>
                </a:extLst>
              </a:tr>
              <a:tr h="5232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Cheese/Tuna/ Coleslaw 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Rolls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Carrots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Salad Bar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White or Brown Rolls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9142458"/>
                  </a:ext>
                </a:extLst>
              </a:tr>
              <a:tr h="2631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Mixed Yoghurts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Chocolate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Ice-Cream </a:t>
                      </a:r>
                      <a:endParaRPr lang="en-GB" sz="900" dirty="0">
                        <a:effectLst/>
                        <a:latin typeface="+mn-lt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0123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Wednesday</a:t>
                      </a:r>
                      <a:endParaRPr lang="en-GB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334" marR="79334" marT="39667" marB="3966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Thursday</a:t>
                      </a:r>
                    </a:p>
                  </a:txBody>
                  <a:tcPr marL="79334" marR="79334" marT="39667" marB="3966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75803"/>
                  </a:ext>
                </a:extLst>
              </a:tr>
              <a:tr h="4113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Chicken Sausages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Pork Sausages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BBQ</a:t>
                      </a: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Chicken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Pizza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837638"/>
                  </a:ext>
                </a:extLst>
              </a:tr>
              <a:tr h="2722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Vegetable Pastie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Margarita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Pizza 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5682038"/>
                  </a:ext>
                </a:extLst>
              </a:tr>
              <a:tr h="2722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Herby</a:t>
                      </a: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Potato </a:t>
                      </a:r>
                      <a:endParaRPr lang="en-GB" sz="900" dirty="0"/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Garlic Bread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718600"/>
                  </a:ext>
                </a:extLst>
              </a:tr>
              <a:tr h="3487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Green Beans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Salad Bar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White or Brown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Rolls 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Sweetcorn </a:t>
                      </a:r>
                      <a:endParaRPr lang="en-US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Bar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2048877"/>
                  </a:ext>
                </a:extLst>
              </a:tr>
              <a:tr h="3050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Orange Jelly 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Blueberry Muffin</a:t>
                      </a:r>
                      <a:endParaRPr lang="en-GB" sz="900" dirty="0"/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006818"/>
                  </a:ext>
                </a:extLst>
              </a:tr>
              <a:tr h="234226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Friday</a:t>
                      </a:r>
                    </a:p>
                  </a:txBody>
                  <a:tcPr marL="79334" marR="79334" marT="39667" marB="3966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0799891"/>
                  </a:ext>
                </a:extLst>
              </a:tr>
              <a:tr h="2631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Fish Finger with Ketchup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6133816"/>
                  </a:ext>
                </a:extLst>
              </a:tr>
              <a:tr h="2168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Quorn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Hotdogs </a:t>
                      </a:r>
                      <a:endParaRPr lang="en-GB" sz="9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313527"/>
                  </a:ext>
                </a:extLst>
              </a:tr>
              <a:tr h="2168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Oven Chips 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aseline="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8426158"/>
                  </a:ext>
                </a:extLst>
              </a:tr>
              <a:tr h="4113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Baked</a:t>
                      </a: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Beans </a:t>
                      </a:r>
                      <a:endParaRPr lang="en-GB" sz="900" dirty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 Salad Bar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White or Brown Rolls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PMingLiU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3894683"/>
                  </a:ext>
                </a:extLst>
              </a:tr>
              <a:tr h="2168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PMingLiU" panose="02020500000000000000" pitchFamily="18" charset="-120"/>
                          <a:cs typeface="Times New Roman" panose="02020603050405020304" pitchFamily="18" charset="0"/>
                        </a:rPr>
                        <a:t>Oreos Biscuits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766679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58C4D93C-52C6-12BA-2109-1767E414A5DE}"/>
              </a:ext>
            </a:extLst>
          </p:cNvPr>
          <p:cNvSpPr txBox="1"/>
          <p:nvPr/>
        </p:nvSpPr>
        <p:spPr>
          <a:xfrm>
            <a:off x="2209542" y="5169274"/>
            <a:ext cx="10633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7030A0"/>
                </a:solidFill>
              </a:rPr>
              <a:t>Vegetarian</a:t>
            </a:r>
          </a:p>
          <a:p>
            <a:r>
              <a:rPr lang="en-GB" sz="1100" b="1" dirty="0">
                <a:solidFill>
                  <a:srgbClr val="7030A0"/>
                </a:solidFill>
              </a:rPr>
              <a:t>Halal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2B873E2-8B70-F654-A428-DE33DB7BAF3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857" y="3665045"/>
            <a:ext cx="140951" cy="147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387E032-1BC3-8963-D654-7736A8318BE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455" y="5184082"/>
            <a:ext cx="1327591" cy="226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FC30335-2A49-E026-5602-02DF843E266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192" y="4836737"/>
            <a:ext cx="494665" cy="347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04C188-321A-B434-F352-697989C46B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1006" y="49919"/>
            <a:ext cx="627593" cy="508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77F5779-072F-F6E5-0B2C-3857DBB93D4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80" t="56488" r="27345" b="5649"/>
          <a:stretch/>
        </p:blipFill>
        <p:spPr bwMode="auto">
          <a:xfrm rot="15112754">
            <a:off x="2689674" y="-29238"/>
            <a:ext cx="446947" cy="4600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5588E89-68B8-9FF2-2A68-6CEC523FAA5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647" y="90654"/>
            <a:ext cx="711047" cy="516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82984C-9F0B-D4F7-4193-814E075C4A3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24" y="1042067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172" y="1034269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14E1AE-1E72-B560-BDAF-EC38F9F1706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34" y="1567644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077A51-E3B5-BCC8-2192-7E2058B4734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248" y="1569332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7BCEFF-43BD-A91D-1C7E-08AD4BDE143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43" y="3677167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1985DF-FAB4-A492-F284-B428636DE82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87" y="560016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470AD7-C9FD-5841-CBA4-6BD9B8E426F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999" y="149194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9540B98-B6F7-CB52-9211-F7A79407059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654" y="3729269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DC8E4D2-53F1-F214-819B-2485CE22734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485" y="3733346"/>
            <a:ext cx="147327" cy="153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6044CB-C266-6EA6-E06D-95F15DF596F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404" y="5633281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3EFBAB1-19EC-5110-AC7A-AC699BF754F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158" y="1550549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7141F81-7AEB-D73C-895D-DA9869B7419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387" y="1532624"/>
            <a:ext cx="145436" cy="1517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FF8B51F-D2D8-3950-C86D-CB3B5ED13CA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709" y="3624508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71D625E-70D8-584E-B035-87E6A21A4BA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158" y="3624508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5771CA7-B7B6-736F-29CE-47AECFEC5F6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354" y="5583869"/>
            <a:ext cx="120656" cy="1259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B873B4D-7A99-0734-5C6E-33606A7C6D6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347" y="981157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A5112CE-935C-06E6-5B2C-2462A7FCC32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890" y="981157"/>
            <a:ext cx="146606" cy="152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839" y="931965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54" y="3167449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189" y="3177259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337" y="3151424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469" y="3177259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187" y="931965"/>
            <a:ext cx="153716" cy="15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294" y="3162326"/>
            <a:ext cx="153716" cy="15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6815" y="3183551"/>
            <a:ext cx="153716" cy="15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48EC17A-3E9E-D0C3-FD36-116CE55B3C3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085" y="5410197"/>
            <a:ext cx="137945" cy="137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4077A51-E3B5-BCC8-2192-7E2058B4734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957" y="5250507"/>
            <a:ext cx="146606" cy="152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69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57C6F5ED57744281ABF62CC6BC7FA5" ma:contentTypeVersion="17" ma:contentTypeDescription="Create a new document." ma:contentTypeScope="" ma:versionID="2865ee2faa3281a10f974dd15bdd395a">
  <xsd:schema xmlns:xsd="http://www.w3.org/2001/XMLSchema" xmlns:xs="http://www.w3.org/2001/XMLSchema" xmlns:p="http://schemas.microsoft.com/office/2006/metadata/properties" xmlns:ns1="http://schemas.microsoft.com/sharepoint/v3" xmlns:ns2="73fff75c-95cb-4f54-b501-658dbd2ef3a4" xmlns:ns3="fd39ce99-629f-428f-b5d6-8645aba0d9bc" targetNamespace="http://schemas.microsoft.com/office/2006/metadata/properties" ma:root="true" ma:fieldsID="c0c64504f08b07a7b521844ac6e483cb" ns1:_="" ns2:_="" ns3:_="">
    <xsd:import namespace="http://schemas.microsoft.com/sharepoint/v3"/>
    <xsd:import namespace="73fff75c-95cb-4f54-b501-658dbd2ef3a4"/>
    <xsd:import namespace="fd39ce99-629f-428f-b5d6-8645aba0d9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1:_ip_UnifiedCompliancePolicyProperties" minOccurs="0"/>
                <xsd:element ref="ns1:_ip_UnifiedCompliancePolicyUIAc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fff75c-95cb-4f54-b501-658dbd2ef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39ce99-629f-428f-b5d6-8645aba0d9bc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9603c89e-ec91-4013-bd99-69189e2cff7a}" ma:internalName="TaxCatchAll" ma:showField="CatchAllData" ma:web="fd39ce99-629f-428f-b5d6-8645aba0d9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fd39ce99-629f-428f-b5d6-8645aba0d9bc" xsi:nil="true"/>
    <_ip_UnifiedCompliancePolicyProperties xmlns="http://schemas.microsoft.com/sharepoint/v3" xsi:nil="true"/>
    <lcf76f155ced4ddcb4097134ff3c332f xmlns="73fff75c-95cb-4f54-b501-658dbd2ef3a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D68006E-D8EA-42E3-AFAA-8860EFE08EAC}"/>
</file>

<file path=customXml/itemProps2.xml><?xml version="1.0" encoding="utf-8"?>
<ds:datastoreItem xmlns:ds="http://schemas.openxmlformats.org/officeDocument/2006/customXml" ds:itemID="{CC7FBF88-7AC3-4521-A1C2-B11705AD23DC}"/>
</file>

<file path=customXml/itemProps3.xml><?xml version="1.0" encoding="utf-8"?>
<ds:datastoreItem xmlns:ds="http://schemas.openxmlformats.org/officeDocument/2006/customXml" ds:itemID="{FFC5FFAB-B310-4519-A89B-32A576A0BA9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4379</TotalTime>
  <Words>430</Words>
  <Application>Microsoft Office PowerPoint</Application>
  <PresentationFormat>A4 Paper (210x297 mm)</PresentationFormat>
  <Paragraphs>171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Paofeng Liao</dc:creator>
  <cp:lastModifiedBy>Stephanie Tull</cp:lastModifiedBy>
  <cp:revision>65</cp:revision>
  <cp:lastPrinted>2024-02-23T11:13:07Z</cp:lastPrinted>
  <dcterms:created xsi:type="dcterms:W3CDTF">2022-12-06T16:11:26Z</dcterms:created>
  <dcterms:modified xsi:type="dcterms:W3CDTF">2026-02-13T11:42:01Z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0x010100FA57C6F5ED57744281ABF62CC6BC7FA5</vt:lpwstr>
  </property>
</Properties>
</file>