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10"/>
  </p:handoutMasterIdLst>
  <p:sldIdLst>
    <p:sldId id="262" r:id="rId5"/>
    <p:sldId id="260" r:id="rId6"/>
    <p:sldId id="257" r:id="rId7"/>
    <p:sldId id="263" r:id="rId8"/>
    <p:sldId id="264" r:id="rId9"/>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BDCB1C-0758-46A0-A857-DF73E6127E5E}" v="1" dt="2025-09-05T14:00:09.9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66"/>
    <p:restoredTop sz="96132"/>
  </p:normalViewPr>
  <p:slideViewPr>
    <p:cSldViewPr snapToGrid="0" showGuides="1">
      <p:cViewPr>
        <p:scale>
          <a:sx n="120" d="100"/>
          <a:sy n="120" d="100"/>
        </p:scale>
        <p:origin x="696" y="72"/>
      </p:cViewPr>
      <p:guideLst>
        <p:guide orient="horz" pos="3143"/>
        <p:guide pos="2160"/>
      </p:guideLst>
    </p:cSldViewPr>
  </p:slideViewPr>
  <p:notesTextViewPr>
    <p:cViewPr>
      <p:scale>
        <a:sx n="1" d="1"/>
        <a:sy n="1" d="1"/>
      </p:scale>
      <p:origin x="0" y="0"/>
    </p:cViewPr>
  </p:notesTextViewPr>
  <p:notesViewPr>
    <p:cSldViewPr snapToGrid="0" showGuides="1">
      <p:cViewPr varScale="1">
        <p:scale>
          <a:sx n="92" d="100"/>
          <a:sy n="92" d="100"/>
        </p:scale>
        <p:origin x="160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Strong" userId="9eb81e18-8824-4a18-8580-3c69fad29267" providerId="ADAL" clId="{45417957-26CB-4507-AE59-2441EADC83D8}"/>
    <pc:docChg chg="custSel modSld">
      <pc:chgData name="Laura Strong" userId="9eb81e18-8824-4a18-8580-3c69fad29267" providerId="ADAL" clId="{45417957-26CB-4507-AE59-2441EADC83D8}" dt="2024-09-05T17:42:09.132" v="7" actId="33524"/>
      <pc:docMkLst>
        <pc:docMk/>
      </pc:docMkLst>
      <pc:sldChg chg="modSp mod">
        <pc:chgData name="Laura Strong" userId="9eb81e18-8824-4a18-8580-3c69fad29267" providerId="ADAL" clId="{45417957-26CB-4507-AE59-2441EADC83D8}" dt="2024-09-05T17:41:30.024" v="2" actId="33524"/>
        <pc:sldMkLst>
          <pc:docMk/>
          <pc:sldMk cId="4292554284" sldId="257"/>
        </pc:sldMkLst>
      </pc:sldChg>
      <pc:sldChg chg="modSp mod">
        <pc:chgData name="Laura Strong" userId="9eb81e18-8824-4a18-8580-3c69fad29267" providerId="ADAL" clId="{45417957-26CB-4507-AE59-2441EADC83D8}" dt="2024-09-05T17:41:11.883" v="1" actId="313"/>
        <pc:sldMkLst>
          <pc:docMk/>
          <pc:sldMk cId="3442150739" sldId="262"/>
        </pc:sldMkLst>
      </pc:sldChg>
      <pc:sldChg chg="modSp mod">
        <pc:chgData name="Laura Strong" userId="9eb81e18-8824-4a18-8580-3c69fad29267" providerId="ADAL" clId="{45417957-26CB-4507-AE59-2441EADC83D8}" dt="2024-09-05T17:41:49.062" v="5" actId="1076"/>
        <pc:sldMkLst>
          <pc:docMk/>
          <pc:sldMk cId="2641197622" sldId="263"/>
        </pc:sldMkLst>
      </pc:sldChg>
      <pc:sldChg chg="modSp mod">
        <pc:chgData name="Laura Strong" userId="9eb81e18-8824-4a18-8580-3c69fad29267" providerId="ADAL" clId="{45417957-26CB-4507-AE59-2441EADC83D8}" dt="2024-09-05T17:42:09.132" v="7" actId="33524"/>
        <pc:sldMkLst>
          <pc:docMk/>
          <pc:sldMk cId="794109918" sldId="264"/>
        </pc:sldMkLst>
      </pc:sldChg>
    </pc:docChg>
  </pc:docChgLst>
  <pc:docChgLst>
    <pc:chgData name="Laura Strong" userId="9eb81e18-8824-4a18-8580-3c69fad29267" providerId="ADAL" clId="{5C1CA919-2C9F-4107-80FA-8C6DDB076CE2}"/>
    <pc:docChg chg="custSel addSld delSld modSld">
      <pc:chgData name="Laura Strong" userId="9eb81e18-8824-4a18-8580-3c69fad29267" providerId="ADAL" clId="{5C1CA919-2C9F-4107-80FA-8C6DDB076CE2}" dt="2025-09-05T14:09:09.010" v="276" actId="1076"/>
      <pc:docMkLst>
        <pc:docMk/>
      </pc:docMkLst>
      <pc:sldChg chg="modSp mod">
        <pc:chgData name="Laura Strong" userId="9eb81e18-8824-4a18-8580-3c69fad29267" providerId="ADAL" clId="{5C1CA919-2C9F-4107-80FA-8C6DDB076CE2}" dt="2025-09-05T13:58:44.083" v="1" actId="14100"/>
        <pc:sldMkLst>
          <pc:docMk/>
          <pc:sldMk cId="4292554284" sldId="257"/>
        </pc:sldMkLst>
        <pc:picChg chg="mod">
          <ac:chgData name="Laura Strong" userId="9eb81e18-8824-4a18-8580-3c69fad29267" providerId="ADAL" clId="{5C1CA919-2C9F-4107-80FA-8C6DDB076CE2}" dt="2025-09-05T13:58:44.083" v="1" actId="14100"/>
          <ac:picMkLst>
            <pc:docMk/>
            <pc:sldMk cId="4292554284" sldId="257"/>
            <ac:picMk id="7" creationId="{3F19BE76-8661-5C27-234F-A7A5AF467375}"/>
          </ac:picMkLst>
        </pc:picChg>
      </pc:sldChg>
      <pc:sldChg chg="modSp mod">
        <pc:chgData name="Laura Strong" userId="9eb81e18-8824-4a18-8580-3c69fad29267" providerId="ADAL" clId="{5C1CA919-2C9F-4107-80FA-8C6DDB076CE2}" dt="2025-09-05T14:09:09.010" v="276" actId="1076"/>
        <pc:sldMkLst>
          <pc:docMk/>
          <pc:sldMk cId="3442150739" sldId="262"/>
        </pc:sldMkLst>
        <pc:spChg chg="mod">
          <ac:chgData name="Laura Strong" userId="9eb81e18-8824-4a18-8580-3c69fad29267" providerId="ADAL" clId="{5C1CA919-2C9F-4107-80FA-8C6DDB076CE2}" dt="2025-09-05T14:08:04.493" v="270" actId="20577"/>
          <ac:spMkLst>
            <pc:docMk/>
            <pc:sldMk cId="3442150739" sldId="262"/>
            <ac:spMk id="6" creationId="{A8457E0F-1F17-897A-B5C1-0445148ECC73}"/>
          </ac:spMkLst>
        </pc:spChg>
        <pc:spChg chg="mod">
          <ac:chgData name="Laura Strong" userId="9eb81e18-8824-4a18-8580-3c69fad29267" providerId="ADAL" clId="{5C1CA919-2C9F-4107-80FA-8C6DDB076CE2}" dt="2025-09-05T14:09:07.027" v="275" actId="20577"/>
          <ac:spMkLst>
            <pc:docMk/>
            <pc:sldMk cId="3442150739" sldId="262"/>
            <ac:spMk id="29" creationId="{1B51BC20-6633-0C0E-26F9-044D81A15CD0}"/>
          </ac:spMkLst>
        </pc:spChg>
        <pc:picChg chg="mod">
          <ac:chgData name="Laura Strong" userId="9eb81e18-8824-4a18-8580-3c69fad29267" providerId="ADAL" clId="{5C1CA919-2C9F-4107-80FA-8C6DDB076CE2}" dt="2025-09-05T14:08:30" v="274" actId="1076"/>
          <ac:picMkLst>
            <pc:docMk/>
            <pc:sldMk cId="3442150739" sldId="262"/>
            <ac:picMk id="15" creationId="{5E8A1A37-3B8D-9A0B-F54B-986AC85D85E3}"/>
          </ac:picMkLst>
        </pc:picChg>
        <pc:picChg chg="mod">
          <ac:chgData name="Laura Strong" userId="9eb81e18-8824-4a18-8580-3c69fad29267" providerId="ADAL" clId="{5C1CA919-2C9F-4107-80FA-8C6DDB076CE2}" dt="2025-09-05T14:09:09.010" v="276" actId="1076"/>
          <ac:picMkLst>
            <pc:docMk/>
            <pc:sldMk cId="3442150739" sldId="262"/>
            <ac:picMk id="16" creationId="{4C2D9B3C-E299-4A2D-A4F5-989341706475}"/>
          </ac:picMkLst>
        </pc:picChg>
      </pc:sldChg>
      <pc:sldChg chg="delSp modSp mod">
        <pc:chgData name="Laura Strong" userId="9eb81e18-8824-4a18-8580-3c69fad29267" providerId="ADAL" clId="{5C1CA919-2C9F-4107-80FA-8C6DDB076CE2}" dt="2025-09-05T13:59:15.494" v="13" actId="20577"/>
        <pc:sldMkLst>
          <pc:docMk/>
          <pc:sldMk cId="2641197622" sldId="263"/>
        </pc:sldMkLst>
        <pc:spChg chg="mod">
          <ac:chgData name="Laura Strong" userId="9eb81e18-8824-4a18-8580-3c69fad29267" providerId="ADAL" clId="{5C1CA919-2C9F-4107-80FA-8C6DDB076CE2}" dt="2025-09-05T13:59:15.494" v="13" actId="20577"/>
          <ac:spMkLst>
            <pc:docMk/>
            <pc:sldMk cId="2641197622" sldId="263"/>
            <ac:spMk id="9" creationId="{1B072EF0-4810-EF1E-EF8B-46EF6C944B18}"/>
          </ac:spMkLst>
        </pc:spChg>
        <pc:picChg chg="del">
          <ac:chgData name="Laura Strong" userId="9eb81e18-8824-4a18-8580-3c69fad29267" providerId="ADAL" clId="{5C1CA919-2C9F-4107-80FA-8C6DDB076CE2}" dt="2025-09-05T13:59:10.667" v="2" actId="478"/>
          <ac:picMkLst>
            <pc:docMk/>
            <pc:sldMk cId="2641197622" sldId="263"/>
            <ac:picMk id="5" creationId="{CE03DEF7-9381-E3BB-C0F3-9563C36EFBC6}"/>
          </ac:picMkLst>
        </pc:picChg>
      </pc:sldChg>
      <pc:sldChg chg="add del">
        <pc:chgData name="Laura Strong" userId="9eb81e18-8824-4a18-8580-3c69fad29267" providerId="ADAL" clId="{5C1CA919-2C9F-4107-80FA-8C6DDB076CE2}" dt="2025-09-05T14:00:14.931" v="15" actId="47"/>
        <pc:sldMkLst>
          <pc:docMk/>
          <pc:sldMk cId="669517531" sldId="26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9/6/2026</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Comic Sans MS" panose="030F0702030302020204" pitchFamily="66" charset="0"/>
              </a:defRPr>
            </a:lvl1pPr>
          </a:lstStyle>
          <a:p>
            <a:r>
              <a:rPr lang="en-GB" dirty="0"/>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830997"/>
          </a:xfrm>
          <a:prstGeom prst="rect">
            <a:avLst/>
          </a:prstGeom>
          <a:noFill/>
        </p:spPr>
        <p:txBody>
          <a:bodyPr wrap="square" rtlCol="0">
            <a:spAutoFit/>
          </a:bodyPr>
          <a:lstStyle/>
          <a:p>
            <a:pPr algn="ctr"/>
            <a:r>
              <a:rPr lang="en-US" sz="2400" b="1" dirty="0">
                <a:solidFill>
                  <a:schemeClr val="bg1"/>
                </a:solidFill>
                <a:latin typeface="Comic Sans MS" panose="030F0702030302020204" pitchFamily="66"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553998"/>
          </a:xfrm>
          <a:prstGeom prst="rect">
            <a:avLst/>
          </a:prstGeom>
          <a:noFill/>
        </p:spPr>
        <p:txBody>
          <a:bodyPr wrap="square" rtlCol="0">
            <a:spAutoFit/>
          </a:bodyPr>
          <a:lstStyle/>
          <a:p>
            <a:r>
              <a:rPr lang="en-GB" sz="1000" b="1" dirty="0">
                <a:solidFill>
                  <a:schemeClr val="bg1"/>
                </a:solidFill>
                <a:effectLst/>
                <a:latin typeface="Comic Sans MS" panose="030F0702030302020204" pitchFamily="66" charset="0"/>
              </a:rPr>
              <a:t>Encourage one another and build each other up</a:t>
            </a:r>
            <a:endParaRPr lang="en-GB" sz="1000" dirty="0">
              <a:solidFill>
                <a:schemeClr val="bg1"/>
              </a:solidFill>
              <a:effectLst/>
              <a:latin typeface="Comic Sans MS" panose="030F0702030302020204" pitchFamily="66" charset="0"/>
            </a:endParaRPr>
          </a:p>
          <a:p>
            <a:r>
              <a:rPr lang="en-GB" sz="1000" dirty="0">
                <a:solidFill>
                  <a:schemeClr val="bg1"/>
                </a:solidFill>
                <a:effectLst/>
                <a:latin typeface="Comic Sans MS" panose="030F0702030302020204" pitchFamily="66"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Comic Sans MS" panose="030F0702030302020204" pitchFamily="66" charset="0"/>
              </a:defRPr>
            </a:lvl1pPr>
          </a:lstStyle>
          <a:p>
            <a:r>
              <a:rPr lang="en-GB" dirty="0"/>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830997"/>
          </a:xfrm>
          <a:prstGeom prst="rect">
            <a:avLst/>
          </a:prstGeom>
          <a:noFill/>
        </p:spPr>
        <p:txBody>
          <a:bodyPr wrap="square" rtlCol="0">
            <a:spAutoFit/>
          </a:bodyPr>
          <a:lstStyle/>
          <a:p>
            <a:pPr algn="ctr"/>
            <a:r>
              <a:rPr lang="en-US" sz="2400" b="1" dirty="0">
                <a:solidFill>
                  <a:schemeClr val="bg1"/>
                </a:solidFill>
                <a:latin typeface="Comic Sans MS" panose="030F0702030302020204" pitchFamily="66"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553998"/>
          </a:xfrm>
          <a:prstGeom prst="rect">
            <a:avLst/>
          </a:prstGeom>
          <a:noFill/>
        </p:spPr>
        <p:txBody>
          <a:bodyPr wrap="square" rtlCol="0">
            <a:spAutoFit/>
          </a:bodyPr>
          <a:lstStyle/>
          <a:p>
            <a:r>
              <a:rPr lang="en-GB" sz="1000" b="1" dirty="0">
                <a:solidFill>
                  <a:schemeClr val="bg1"/>
                </a:solidFill>
                <a:effectLst/>
                <a:latin typeface="Comic Sans MS" panose="030F0702030302020204" pitchFamily="66" charset="0"/>
              </a:rPr>
              <a:t>Encourage one another and build each other up</a:t>
            </a:r>
            <a:endParaRPr lang="en-GB" sz="1000" dirty="0">
              <a:solidFill>
                <a:schemeClr val="bg1"/>
              </a:solidFill>
              <a:effectLst/>
              <a:latin typeface="Comic Sans MS" panose="030F0702030302020204" pitchFamily="66" charset="0"/>
            </a:endParaRPr>
          </a:p>
          <a:p>
            <a:r>
              <a:rPr lang="en-GB" sz="1000" dirty="0">
                <a:solidFill>
                  <a:schemeClr val="bg1"/>
                </a:solidFill>
                <a:effectLst/>
                <a:latin typeface="Comic Sans MS" panose="030F0702030302020204" pitchFamily="66"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830997"/>
          </a:xfrm>
          <a:prstGeom prst="rect">
            <a:avLst/>
          </a:prstGeom>
          <a:noFill/>
        </p:spPr>
        <p:txBody>
          <a:bodyPr wrap="square" rtlCol="0">
            <a:spAutoFit/>
          </a:bodyPr>
          <a:lstStyle/>
          <a:p>
            <a:pPr algn="ctr"/>
            <a:r>
              <a:rPr lang="en-US" sz="2400" b="1" dirty="0">
                <a:solidFill>
                  <a:schemeClr val="bg1"/>
                </a:solidFill>
                <a:latin typeface="Comic Sans MS" panose="030F0702030302020204" pitchFamily="66"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553998"/>
          </a:xfrm>
          <a:prstGeom prst="rect">
            <a:avLst/>
          </a:prstGeom>
          <a:noFill/>
        </p:spPr>
        <p:txBody>
          <a:bodyPr wrap="square" rtlCol="0">
            <a:spAutoFit/>
          </a:bodyPr>
          <a:lstStyle/>
          <a:p>
            <a:r>
              <a:rPr lang="en-GB" sz="1000" b="1" dirty="0">
                <a:solidFill>
                  <a:schemeClr val="bg1"/>
                </a:solidFill>
                <a:effectLst/>
                <a:latin typeface="Comic Sans MS" panose="030F0702030302020204" pitchFamily="66" charset="0"/>
              </a:rPr>
              <a:t>Encourage one another and build each other up</a:t>
            </a:r>
            <a:endParaRPr lang="en-GB" sz="1000" dirty="0">
              <a:solidFill>
                <a:schemeClr val="bg1"/>
              </a:solidFill>
              <a:effectLst/>
              <a:latin typeface="Comic Sans MS" panose="030F0702030302020204" pitchFamily="66" charset="0"/>
            </a:endParaRPr>
          </a:p>
          <a:p>
            <a:r>
              <a:rPr lang="en-GB" sz="1000" dirty="0">
                <a:solidFill>
                  <a:schemeClr val="bg1"/>
                </a:solidFill>
                <a:effectLst/>
                <a:latin typeface="Comic Sans MS" panose="030F0702030302020204" pitchFamily="66"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Comic Sans MS" panose="030F0702030302020204" pitchFamily="66"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830997"/>
          </a:xfrm>
          <a:prstGeom prst="rect">
            <a:avLst/>
          </a:prstGeom>
          <a:noFill/>
        </p:spPr>
        <p:txBody>
          <a:bodyPr wrap="square" rtlCol="0">
            <a:spAutoFit/>
          </a:bodyPr>
          <a:lstStyle/>
          <a:p>
            <a:pPr algn="ctr"/>
            <a:r>
              <a:rPr lang="en-US" sz="2400" b="1" dirty="0">
                <a:solidFill>
                  <a:schemeClr val="bg1"/>
                </a:solidFill>
                <a:latin typeface="Comic Sans MS" panose="030F0702030302020204" pitchFamily="66"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553998"/>
          </a:xfrm>
          <a:prstGeom prst="rect">
            <a:avLst/>
          </a:prstGeom>
          <a:noFill/>
        </p:spPr>
        <p:txBody>
          <a:bodyPr wrap="square" rtlCol="0">
            <a:spAutoFit/>
          </a:bodyPr>
          <a:lstStyle/>
          <a:p>
            <a:r>
              <a:rPr lang="en-GB" sz="1000" b="1" dirty="0">
                <a:solidFill>
                  <a:schemeClr val="bg1"/>
                </a:solidFill>
                <a:effectLst/>
                <a:latin typeface="Comic Sans MS" panose="030F0702030302020204" pitchFamily="66" charset="0"/>
              </a:rPr>
              <a:t>Encourage one another and build each other up</a:t>
            </a:r>
            <a:endParaRPr lang="en-GB" sz="1000" dirty="0">
              <a:solidFill>
                <a:schemeClr val="bg1"/>
              </a:solidFill>
              <a:effectLst/>
              <a:latin typeface="Comic Sans MS" panose="030F0702030302020204" pitchFamily="66" charset="0"/>
            </a:endParaRPr>
          </a:p>
          <a:p>
            <a:r>
              <a:rPr lang="en-GB" sz="1000" dirty="0">
                <a:solidFill>
                  <a:schemeClr val="bg1"/>
                </a:solidFill>
                <a:effectLst/>
                <a:latin typeface="Comic Sans MS" panose="030F0702030302020204" pitchFamily="66"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830997"/>
          </a:xfrm>
          <a:prstGeom prst="rect">
            <a:avLst/>
          </a:prstGeom>
          <a:noFill/>
        </p:spPr>
        <p:txBody>
          <a:bodyPr wrap="square" rtlCol="0">
            <a:spAutoFit/>
          </a:bodyPr>
          <a:lstStyle/>
          <a:p>
            <a:pPr algn="ctr"/>
            <a:r>
              <a:rPr lang="en-US" sz="2400" b="1" dirty="0">
                <a:solidFill>
                  <a:schemeClr val="bg1"/>
                </a:solidFill>
                <a:latin typeface="Comic Sans MS" panose="030F0702030302020204" pitchFamily="66"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553998"/>
          </a:xfrm>
          <a:prstGeom prst="rect">
            <a:avLst/>
          </a:prstGeom>
          <a:noFill/>
        </p:spPr>
        <p:txBody>
          <a:bodyPr wrap="square" rtlCol="0">
            <a:spAutoFit/>
          </a:bodyPr>
          <a:lstStyle/>
          <a:p>
            <a:r>
              <a:rPr lang="en-GB" sz="1000" b="1" dirty="0">
                <a:solidFill>
                  <a:schemeClr val="bg1"/>
                </a:solidFill>
                <a:effectLst/>
                <a:latin typeface="Comic Sans MS" panose="030F0702030302020204" pitchFamily="66" charset="0"/>
              </a:rPr>
              <a:t>Encourage one another and build each other up</a:t>
            </a:r>
            <a:endParaRPr lang="en-GB" sz="1000" dirty="0">
              <a:solidFill>
                <a:schemeClr val="bg1"/>
              </a:solidFill>
              <a:effectLst/>
              <a:latin typeface="Comic Sans MS" panose="030F0702030302020204" pitchFamily="66" charset="0"/>
            </a:endParaRPr>
          </a:p>
          <a:p>
            <a:r>
              <a:rPr lang="en-GB" sz="1000" dirty="0">
                <a:solidFill>
                  <a:schemeClr val="bg1"/>
                </a:solidFill>
                <a:effectLst/>
                <a:latin typeface="Comic Sans MS" panose="030F0702030302020204" pitchFamily="66"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Comic Sans MS" panose="030F0702030302020204" pitchFamily="66"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830997"/>
          </a:xfrm>
          <a:prstGeom prst="rect">
            <a:avLst/>
          </a:prstGeom>
          <a:noFill/>
        </p:spPr>
        <p:txBody>
          <a:bodyPr wrap="square" rtlCol="0">
            <a:spAutoFit/>
          </a:bodyPr>
          <a:lstStyle/>
          <a:p>
            <a:pPr algn="ctr"/>
            <a:r>
              <a:rPr lang="en-US" sz="2400" b="1" dirty="0">
                <a:solidFill>
                  <a:schemeClr val="bg1"/>
                </a:solidFill>
                <a:latin typeface="Comic Sans MS" panose="030F0702030302020204" pitchFamily="66"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553998"/>
          </a:xfrm>
          <a:prstGeom prst="rect">
            <a:avLst/>
          </a:prstGeom>
          <a:noFill/>
        </p:spPr>
        <p:txBody>
          <a:bodyPr wrap="square" rtlCol="0">
            <a:spAutoFit/>
          </a:bodyPr>
          <a:lstStyle/>
          <a:p>
            <a:r>
              <a:rPr lang="en-GB" sz="1000" b="1" dirty="0">
                <a:solidFill>
                  <a:schemeClr val="bg1"/>
                </a:solidFill>
                <a:effectLst/>
                <a:latin typeface="Comic Sans MS" panose="030F0702030302020204" pitchFamily="66" charset="0"/>
              </a:rPr>
              <a:t>Encourage one another and build each other up</a:t>
            </a:r>
            <a:endParaRPr lang="en-GB" sz="1000" dirty="0">
              <a:solidFill>
                <a:schemeClr val="bg1"/>
              </a:solidFill>
              <a:effectLst/>
              <a:latin typeface="Comic Sans MS" panose="030F0702030302020204" pitchFamily="66" charset="0"/>
            </a:endParaRPr>
          </a:p>
          <a:p>
            <a:r>
              <a:rPr lang="en-GB" sz="1000" dirty="0">
                <a:solidFill>
                  <a:schemeClr val="bg1"/>
                </a:solidFill>
                <a:effectLst/>
                <a:latin typeface="Comic Sans MS" panose="030F0702030302020204" pitchFamily="66"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9/6/2026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4CC010E-4E62-8DF8-8B8E-A41CB467FE29}"/>
              </a:ext>
            </a:extLst>
          </p:cNvPr>
          <p:cNvPicPr>
            <a:picLocks noChangeAspect="1"/>
          </p:cNvPicPr>
          <p:nvPr/>
        </p:nvPicPr>
        <p:blipFill>
          <a:blip r:embed="rId2"/>
          <a:stretch>
            <a:fillRect/>
          </a:stretch>
        </p:blipFill>
        <p:spPr>
          <a:xfrm>
            <a:off x="3376314" y="7367273"/>
            <a:ext cx="1853691" cy="1548510"/>
          </a:xfrm>
          <a:prstGeom prst="rect">
            <a:avLst/>
          </a:prstGeom>
        </p:spPr>
      </p:pic>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a:lstStyle/>
          <a:p>
            <a:r>
              <a:rPr lang="en-GB" sz="1800" b="1" dirty="0">
                <a:solidFill>
                  <a:srgbClr val="000000"/>
                </a:solidFill>
                <a:effectLst/>
                <a:latin typeface="Comic Sans MS" panose="030F0902030302020204" pitchFamily="66" charset="0"/>
                <a:ea typeface="Times New Roman" panose="02020603050405020304" pitchFamily="18" charset="0"/>
                <a:cs typeface="Segoe UI" panose="020B0502040204020203" pitchFamily="34" charset="0"/>
              </a:rPr>
              <a:t>Year </a:t>
            </a:r>
            <a:r>
              <a:rPr lang="en-GB" sz="1800" dirty="0">
                <a:solidFill>
                  <a:srgbClr val="000000"/>
                </a:solidFill>
                <a:latin typeface="Comic Sans MS" panose="030F0902030302020204" pitchFamily="66" charset="0"/>
                <a:ea typeface="Times New Roman" panose="02020603050405020304" pitchFamily="18" charset="0"/>
                <a:cs typeface="Segoe UI" panose="020B0502040204020203" pitchFamily="34" charset="0"/>
              </a:rPr>
              <a:t>EYFS</a:t>
            </a:r>
            <a:r>
              <a:rPr lang="en-GB" sz="1800" dirty="0">
                <a:effectLst/>
                <a:latin typeface="Times New Roman" panose="02020603050405020304" pitchFamily="18" charset="0"/>
                <a:ea typeface="Times New Roman" panose="02020603050405020304" pitchFamily="18" charset="0"/>
              </a:rPr>
              <a:t> </a:t>
            </a:r>
            <a:r>
              <a:rPr lang="en-GB" sz="1800" dirty="0">
                <a:effectLst/>
                <a:ea typeface="Times New Roman" panose="02020603050405020304" pitchFamily="18" charset="0"/>
              </a:rPr>
              <a:t>– </a:t>
            </a:r>
            <a:r>
              <a:rPr lang="en-GB" sz="1800" dirty="0">
                <a:ea typeface="Times New Roman" panose="02020603050405020304" pitchFamily="18" charset="0"/>
              </a:rPr>
              <a:t>All About Me</a:t>
            </a:r>
            <a:endParaRPr lang="en-GB" sz="1800" dirty="0">
              <a:effectLst/>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29000" y="340472"/>
            <a:ext cx="2914650" cy="321525"/>
          </a:xfrm>
        </p:spPr>
        <p:txBody>
          <a:bodyPr/>
          <a:lstStyle/>
          <a:p>
            <a:r>
              <a:rPr lang="en-GB" sz="105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1050" b="1" dirty="0">
                <a:solidFill>
                  <a:schemeClr val="tx1"/>
                </a:solidFill>
                <a:effectLst/>
                <a:latin typeface="Comic Sans MS" panose="030F0902030302020204" pitchFamily="66" charset="0"/>
                <a:ea typeface="Times New Roman" panose="02020603050405020304" pitchFamily="18" charset="0"/>
              </a:rPr>
              <a:t> Term 2026 - Curriculum bulletin</a:t>
            </a:r>
            <a:endParaRPr lang="en-GB" sz="105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8978" y="1888390"/>
            <a:ext cx="2968735" cy="322400"/>
          </a:xfrm>
        </p:spPr>
        <p:txBody>
          <a:bodyPr/>
          <a:lstStyle/>
          <a:p>
            <a:r>
              <a:rPr lang="en-US" dirty="0"/>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372520" y="2210790"/>
            <a:ext cx="2962465" cy="6089290"/>
          </a:xfrm>
        </p:spPr>
        <p:txBody>
          <a:bodyPr/>
          <a:lstStyle/>
          <a:p>
            <a:r>
              <a:rPr lang="en-US" dirty="0"/>
              <a:t>For Mathematics this term, the children will be learning to identify, count and represent numbers to 5. They will be introduced to the vocabulary more and less and will be able to say what is one more and one less than any number to 5. They will practice subitizing with groups of up to 5 objects and explore composition of numbers to 5. The children will also explore shape, by learning about triangles, circles, squares and rectangles. </a:t>
            </a:r>
          </a:p>
          <a:p>
            <a:r>
              <a:rPr lang="en-US" dirty="0"/>
              <a:t>The children  will also practice making and continuing different patterns as well as using comparative language to describe size. We will explore positional language including words such as forwards, backwards, in front of etc.</a:t>
            </a:r>
          </a:p>
          <a:p>
            <a:r>
              <a:rPr lang="en-US" dirty="0"/>
              <a:t>The children will be introduced to these concepts through stories, rhymes and role-playing opportunities, concrete manipulatives and games. </a:t>
            </a:r>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376314" y="2222131"/>
            <a:ext cx="2962464" cy="2963160"/>
          </a:xfrm>
        </p:spPr>
        <p:txBody>
          <a:bodyPr/>
          <a:lstStyle/>
          <a:p>
            <a:r>
              <a:rPr lang="en-US" dirty="0"/>
              <a:t>Reading:</a:t>
            </a:r>
          </a:p>
          <a:p>
            <a:r>
              <a:rPr lang="en-US" dirty="0"/>
              <a:t>This term, the children will be focusing on developing their knowledge of the sounds that make up words through our phonics programme ’Read, Write, Inc.’ They will learn all set 1 sounds and practice reading and sounding out words that contain these sounds. </a:t>
            </a:r>
          </a:p>
          <a:p>
            <a:r>
              <a:rPr lang="en-US" dirty="0"/>
              <a:t>Once the children can demonstrate they they have a good understanding of the sounds, and are beginning to blend to read words, they will start to bring books to read at home. </a:t>
            </a:r>
          </a:p>
          <a:p>
            <a:r>
              <a:rPr lang="en-US" dirty="0"/>
              <a:t>The children will also be reading lots of stories in class, linked to their topic ‘All About Me’ including: ‘The Growing Story’, ‘Once There Were Giants’ and ‘The Invisible String’. </a:t>
            </a:r>
          </a:p>
          <a:p>
            <a:endParaRPr lang="en-US" dirty="0"/>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429000" y="1888390"/>
            <a:ext cx="2968735"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latin typeface="Comic Sans MS" panose="030F0702030302020204" pitchFamily="66" charset="0"/>
            </a:endParaRPr>
          </a:p>
          <a:p>
            <a:endParaRPr lang="en-US" dirty="0">
              <a:latin typeface="Comic Sans MS" panose="030F0702030302020204" pitchFamily="66" charset="0"/>
            </a:endParaRPr>
          </a:p>
        </p:txBody>
      </p:sp>
      <p:sp>
        <p:nvSpPr>
          <p:cNvPr id="29" name="TextBox 28">
            <a:extLst>
              <a:ext uri="{FF2B5EF4-FFF2-40B4-BE49-F238E27FC236}">
                <a16:creationId xmlns:a16="http://schemas.microsoft.com/office/drawing/2014/main" id="{1B51BC20-6633-0C0E-26F9-044D81A15CD0}"/>
              </a:ext>
            </a:extLst>
          </p:cNvPr>
          <p:cNvSpPr txBox="1"/>
          <p:nvPr/>
        </p:nvSpPr>
        <p:spPr>
          <a:xfrm>
            <a:off x="3368768" y="5189437"/>
            <a:ext cx="3288216" cy="2631490"/>
          </a:xfrm>
          <a:prstGeom prst="rect">
            <a:avLst/>
          </a:prstGeom>
          <a:noFill/>
        </p:spPr>
        <p:txBody>
          <a:bodyPr wrap="square">
            <a:spAutoFit/>
          </a:bodyPr>
          <a:lstStyle/>
          <a:p>
            <a:endParaRPr lang="en-US" sz="1100" dirty="0">
              <a:solidFill>
                <a:schemeClr val="tx1"/>
              </a:solidFill>
              <a:latin typeface="Comic Sans MS" panose="030F0702030302020204" pitchFamily="66" charset="0"/>
            </a:endParaRPr>
          </a:p>
          <a:p>
            <a:r>
              <a:rPr lang="en-US" sz="1100" dirty="0">
                <a:solidFill>
                  <a:schemeClr val="tx1"/>
                </a:solidFill>
                <a:latin typeface="Comic Sans MS" panose="030F0702030302020204" pitchFamily="66" charset="0"/>
              </a:rPr>
              <a:t>Writing:</a:t>
            </a:r>
          </a:p>
          <a:p>
            <a:r>
              <a:rPr lang="en-US" sz="1100" dirty="0">
                <a:latin typeface="Comic Sans MS" panose="030F0702030302020204" pitchFamily="66" charset="0"/>
              </a:rPr>
              <a:t>Inspired by the book ‘what I like’ the children will be writing their own books and stories all about them. They will learn how to use mark making, drawings and writing to teach other people in school about them.</a:t>
            </a:r>
          </a:p>
          <a:p>
            <a:endParaRPr lang="en-US" sz="1100" dirty="0">
              <a:solidFill>
                <a:schemeClr val="tx1"/>
              </a:solidFill>
              <a:latin typeface="Comic Sans MS" panose="030F0702030302020204" pitchFamily="66" charset="0"/>
            </a:endParaRPr>
          </a:p>
          <a:p>
            <a:endParaRPr lang="en-US" sz="1100" dirty="0">
              <a:latin typeface="Comic Sans MS" panose="030F0702030302020204" pitchFamily="66" charset="0"/>
            </a:endParaRPr>
          </a:p>
          <a:p>
            <a:endParaRPr lang="en-US" sz="1100" dirty="0">
              <a:solidFill>
                <a:schemeClr val="tx1"/>
              </a:solidFill>
              <a:latin typeface="Comic Sans MS" panose="030F0702030302020204" pitchFamily="66" charset="0"/>
            </a:endParaRPr>
          </a:p>
          <a:p>
            <a:endParaRPr lang="en-US" sz="1100" dirty="0">
              <a:latin typeface="Comic Sans MS" panose="030F0702030302020204" pitchFamily="66" charset="0"/>
            </a:endParaRPr>
          </a:p>
          <a:p>
            <a:endParaRPr lang="en-US" sz="1100" dirty="0">
              <a:solidFill>
                <a:schemeClr val="tx1"/>
              </a:solidFill>
              <a:latin typeface="Comic Sans MS" panose="030F0702030302020204" pitchFamily="66" charset="0"/>
            </a:endParaRPr>
          </a:p>
          <a:p>
            <a:endParaRPr lang="en-US" sz="1100" dirty="0">
              <a:latin typeface="Comic Sans MS" panose="030F0702030302020204" pitchFamily="66" charset="0"/>
            </a:endParaRPr>
          </a:p>
          <a:p>
            <a:endParaRPr lang="en-US" sz="1100" dirty="0">
              <a:solidFill>
                <a:schemeClr val="tx1"/>
              </a:solidFill>
              <a:latin typeface="Comic Sans MS" panose="030F0702030302020204" pitchFamily="66" charset="0"/>
            </a:endParaRPr>
          </a:p>
          <a:p>
            <a:endParaRPr lang="en-US" sz="1100" dirty="0">
              <a:solidFill>
                <a:schemeClr val="tx1"/>
              </a:solidFill>
              <a:latin typeface="Comic Sans MS" panose="030F0702030302020204" pitchFamily="66" charset="0"/>
            </a:endParaRPr>
          </a:p>
        </p:txBody>
      </p:sp>
      <p:pic>
        <p:nvPicPr>
          <p:cNvPr id="9" name="Picture 8">
            <a:extLst>
              <a:ext uri="{FF2B5EF4-FFF2-40B4-BE49-F238E27FC236}">
                <a16:creationId xmlns:a16="http://schemas.microsoft.com/office/drawing/2014/main" id="{B9446733-D1E7-2A97-DDCE-68FE1EAEB545}"/>
              </a:ext>
            </a:extLst>
          </p:cNvPr>
          <p:cNvPicPr>
            <a:picLocks noChangeAspect="1"/>
          </p:cNvPicPr>
          <p:nvPr/>
        </p:nvPicPr>
        <p:blipFill>
          <a:blip r:embed="rId3"/>
          <a:stretch>
            <a:fillRect/>
          </a:stretch>
        </p:blipFill>
        <p:spPr>
          <a:xfrm>
            <a:off x="4141656" y="646557"/>
            <a:ext cx="2384253" cy="1586643"/>
          </a:xfrm>
          <a:prstGeom prst="rect">
            <a:avLst/>
          </a:prstGeom>
        </p:spPr>
      </p:pic>
      <p:pic>
        <p:nvPicPr>
          <p:cNvPr id="15" name="Picture 14">
            <a:extLst>
              <a:ext uri="{FF2B5EF4-FFF2-40B4-BE49-F238E27FC236}">
                <a16:creationId xmlns:a16="http://schemas.microsoft.com/office/drawing/2014/main" id="{5E8A1A37-3B8D-9A0B-F54B-986AC85D85E3}"/>
              </a:ext>
            </a:extLst>
          </p:cNvPr>
          <p:cNvPicPr>
            <a:picLocks noChangeAspect="1"/>
          </p:cNvPicPr>
          <p:nvPr/>
        </p:nvPicPr>
        <p:blipFill>
          <a:blip r:embed="rId4"/>
          <a:stretch>
            <a:fillRect/>
          </a:stretch>
        </p:blipFill>
        <p:spPr>
          <a:xfrm>
            <a:off x="711534" y="5852009"/>
            <a:ext cx="2339028" cy="2707021"/>
          </a:xfrm>
          <a:prstGeom prst="rect">
            <a:avLst/>
          </a:prstGeom>
        </p:spPr>
      </p:pic>
      <p:pic>
        <p:nvPicPr>
          <p:cNvPr id="16" name="Picture 15">
            <a:extLst>
              <a:ext uri="{FF2B5EF4-FFF2-40B4-BE49-F238E27FC236}">
                <a16:creationId xmlns:a16="http://schemas.microsoft.com/office/drawing/2014/main" id="{4C2D9B3C-E299-4A2D-A4F5-989341706475}"/>
              </a:ext>
            </a:extLst>
          </p:cNvPr>
          <p:cNvPicPr>
            <a:picLocks noChangeAspect="1"/>
          </p:cNvPicPr>
          <p:nvPr/>
        </p:nvPicPr>
        <p:blipFill>
          <a:blip r:embed="rId5"/>
          <a:stretch>
            <a:fillRect/>
          </a:stretch>
        </p:blipFill>
        <p:spPr>
          <a:xfrm>
            <a:off x="4631814" y="6434580"/>
            <a:ext cx="1894095" cy="1426721"/>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12995" y="1168452"/>
            <a:ext cx="6089199" cy="481588"/>
          </a:xfrm>
        </p:spPr>
        <p:txBody>
          <a:bodyPr/>
          <a:lstStyle/>
          <a:p>
            <a:r>
              <a:rPr lang="en-US" dirty="0"/>
              <a:t>The Big Picture – All About Me!</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12995" y="1578408"/>
            <a:ext cx="2914650" cy="322400"/>
          </a:xfrm>
        </p:spPr>
        <p:txBody>
          <a:bodyPr/>
          <a:lstStyle/>
          <a:p>
            <a:r>
              <a:rPr lang="en-US" dirty="0"/>
              <a:t>Communication and Language</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84400" y="2071010"/>
            <a:ext cx="2914650" cy="3071172"/>
          </a:xfrm>
        </p:spPr>
        <p:txBody>
          <a:bodyPr/>
          <a:lstStyle/>
          <a:p>
            <a:endParaRPr lang="en-US" dirty="0"/>
          </a:p>
          <a:p>
            <a:endParaRPr lang="en-US" dirty="0"/>
          </a:p>
          <a:p>
            <a:endParaRPr lang="en-GB" dirty="0">
              <a:solidFill>
                <a:srgbClr val="000000"/>
              </a:solidFill>
            </a:endParaRPr>
          </a:p>
          <a:p>
            <a:endParaRPr lang="en-US" dirty="0"/>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353439" y="4426528"/>
            <a:ext cx="2914650" cy="481588"/>
          </a:xfrm>
        </p:spPr>
        <p:txBody>
          <a:bodyPr/>
          <a:lstStyle/>
          <a:p>
            <a:r>
              <a:rPr lang="en-US" dirty="0"/>
              <a:t>Physical Development</a:t>
            </a:r>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6"/>
            <a:ext cx="2790039" cy="374925"/>
          </a:xfrm>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283061" y="157523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Personal, Social and Emotional Development</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84400" y="5432281"/>
            <a:ext cx="2914650" cy="307117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US" dirty="0">
              <a:latin typeface="Comic Sans MS" panose="030F0702030302020204" pitchFamily="66" charset="0"/>
            </a:endParaRPr>
          </a:p>
        </p:txBody>
      </p:sp>
      <p:sp>
        <p:nvSpPr>
          <p:cNvPr id="8" name="Content Placeholder 10">
            <a:extLst>
              <a:ext uri="{FF2B5EF4-FFF2-40B4-BE49-F238E27FC236}">
                <a16:creationId xmlns:a16="http://schemas.microsoft.com/office/drawing/2014/main" id="{D51E48DF-97D5-358F-B449-EDE842CB6D2D}"/>
              </a:ext>
            </a:extLst>
          </p:cNvPr>
          <p:cNvSpPr txBox="1">
            <a:spLocks/>
          </p:cNvSpPr>
          <p:nvPr/>
        </p:nvSpPr>
        <p:spPr>
          <a:xfrm>
            <a:off x="3357595" y="5432281"/>
            <a:ext cx="2914650" cy="307117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US" dirty="0">
              <a:latin typeface="Comic Sans MS" panose="030F0702030302020204" pitchFamily="66" charset="0"/>
            </a:endParaRPr>
          </a:p>
        </p:txBody>
      </p:sp>
      <p:sp>
        <p:nvSpPr>
          <p:cNvPr id="16" name="TextBox 15">
            <a:extLst>
              <a:ext uri="{FF2B5EF4-FFF2-40B4-BE49-F238E27FC236}">
                <a16:creationId xmlns:a16="http://schemas.microsoft.com/office/drawing/2014/main" id="{E627CB9B-88A7-829E-0D8E-BC0ACD24498B}"/>
              </a:ext>
            </a:extLst>
          </p:cNvPr>
          <p:cNvSpPr txBox="1"/>
          <p:nvPr/>
        </p:nvSpPr>
        <p:spPr>
          <a:xfrm>
            <a:off x="353439" y="1794113"/>
            <a:ext cx="2636386" cy="2631490"/>
          </a:xfrm>
          <a:prstGeom prst="rect">
            <a:avLst/>
          </a:prstGeom>
          <a:noFill/>
        </p:spPr>
        <p:txBody>
          <a:bodyPr wrap="square">
            <a:spAutoFit/>
          </a:bodyPr>
          <a:lstStyle/>
          <a:p>
            <a:r>
              <a:rPr lang="en-GB" sz="1100" b="0" i="0" u="none" strike="noStrike" dirty="0">
                <a:effectLst/>
                <a:latin typeface="Comic Sans MS" panose="030F0702030302020204" pitchFamily="66" charset="0"/>
              </a:rPr>
              <a:t>This term, the children will be developing their communication and language skills </a:t>
            </a:r>
            <a:r>
              <a:rPr lang="en-GB" sz="1100" dirty="0">
                <a:latin typeface="Comic Sans MS" panose="030F0702030302020204" pitchFamily="66" charset="0"/>
              </a:rPr>
              <a:t>by learning to share their likes, dislikes and things that are special to them with their </a:t>
            </a:r>
            <a:r>
              <a:rPr lang="en-GB" sz="1100" b="0" i="0" u="none" strike="noStrike" dirty="0">
                <a:effectLst/>
                <a:latin typeface="Comic Sans MS" panose="030F0702030302020204" pitchFamily="66" charset="0"/>
              </a:rPr>
              <a:t>new friends. They will be encouraged to initiate conversation with the peers and take in an interest in what others say. </a:t>
            </a:r>
          </a:p>
          <a:p>
            <a:r>
              <a:rPr lang="en-GB" sz="1100" dirty="0">
                <a:latin typeface="Comic Sans MS" panose="030F0702030302020204" pitchFamily="66" charset="0"/>
              </a:rPr>
              <a:t>There will be lots of opportunities for the children to learn and re-tell stories and rhymes. They will also take part in circle times and games as they get to know each other and develop confidence. </a:t>
            </a:r>
            <a:endParaRPr lang="en-US" sz="1100" dirty="0">
              <a:latin typeface="Comic Sans MS" panose="030F0702030302020204" pitchFamily="66" charset="0"/>
            </a:endParaRPr>
          </a:p>
        </p:txBody>
      </p:sp>
      <p:sp>
        <p:nvSpPr>
          <p:cNvPr id="19" name="TextBox 18">
            <a:extLst>
              <a:ext uri="{FF2B5EF4-FFF2-40B4-BE49-F238E27FC236}">
                <a16:creationId xmlns:a16="http://schemas.microsoft.com/office/drawing/2014/main" id="{264E30A2-08C6-C41F-47DD-7222D19DA951}"/>
              </a:ext>
            </a:extLst>
          </p:cNvPr>
          <p:cNvSpPr txBox="1"/>
          <p:nvPr/>
        </p:nvSpPr>
        <p:spPr>
          <a:xfrm>
            <a:off x="3299050" y="1927575"/>
            <a:ext cx="3251431" cy="2292935"/>
          </a:xfrm>
          <a:prstGeom prst="rect">
            <a:avLst/>
          </a:prstGeom>
          <a:noFill/>
        </p:spPr>
        <p:txBody>
          <a:bodyPr wrap="square">
            <a:spAutoFit/>
          </a:bodyPr>
          <a:lstStyle/>
          <a:p>
            <a:r>
              <a:rPr lang="en-GB" sz="1100" b="0" i="0" u="none" strike="noStrike" dirty="0">
                <a:effectLst/>
                <a:latin typeface="Comic Sans MS" panose="030F0702030302020204" pitchFamily="66" charset="0"/>
              </a:rPr>
              <a:t>For personal, social and emotional development. The children will be learning all of the new rules and routines of the classroom. They will learn about the ways that they can make good choices in school and why it is important that we all follow the school ru</a:t>
            </a:r>
            <a:r>
              <a:rPr lang="en-GB" sz="1100" dirty="0">
                <a:latin typeface="Comic Sans MS" panose="030F0702030302020204" pitchFamily="66" charset="0"/>
              </a:rPr>
              <a:t>les. </a:t>
            </a:r>
          </a:p>
          <a:p>
            <a:r>
              <a:rPr lang="en-US" sz="1100" dirty="0">
                <a:latin typeface="Comic Sans MS" panose="030F0702030302020204" pitchFamily="66" charset="0"/>
              </a:rPr>
              <a:t>The children will also be developing a sense of identity as they think about their likes and dislikes and the people that are special to them. They will learn to understand that they are important to us as they belong to our school community and other communities they belong to, such as their family.</a:t>
            </a:r>
            <a:endParaRPr lang="en-GB" sz="1100" dirty="0">
              <a:latin typeface="Comic Sans MS" panose="030F0702030302020204" pitchFamily="66" charset="0"/>
            </a:endParaRPr>
          </a:p>
        </p:txBody>
      </p:sp>
      <p:sp>
        <p:nvSpPr>
          <p:cNvPr id="21" name="TextBox 20">
            <a:extLst>
              <a:ext uri="{FF2B5EF4-FFF2-40B4-BE49-F238E27FC236}">
                <a16:creationId xmlns:a16="http://schemas.microsoft.com/office/drawing/2014/main" id="{2F71F662-F256-9F0C-5CF4-0E3A7681AC27}"/>
              </a:ext>
            </a:extLst>
          </p:cNvPr>
          <p:cNvSpPr txBox="1"/>
          <p:nvPr/>
        </p:nvSpPr>
        <p:spPr>
          <a:xfrm>
            <a:off x="315343" y="4801421"/>
            <a:ext cx="3052763" cy="2800767"/>
          </a:xfrm>
          <a:prstGeom prst="rect">
            <a:avLst/>
          </a:prstGeom>
          <a:noFill/>
        </p:spPr>
        <p:txBody>
          <a:bodyPr wrap="square">
            <a:spAutoFit/>
          </a:bodyPr>
          <a:lstStyle/>
          <a:p>
            <a:r>
              <a:rPr lang="en-GB" sz="1100" kern="0" dirty="0">
                <a:effectLst/>
                <a:latin typeface="Comic Sans MS" panose="030F0702030302020204" pitchFamily="66" charset="0"/>
                <a:ea typeface="Times New Roman" panose="02020603050405020304" pitchFamily="18" charset="0"/>
                <a:cs typeface="Times New Roman" panose="02020603050405020304" pitchFamily="18" charset="0"/>
              </a:rPr>
              <a:t>For physical development, the children will learn to move safely in a space. They will develop control when using equipment around the school. The children will learn </a:t>
            </a:r>
            <a:r>
              <a:rPr lang="en-GB" sz="1100" kern="100" dirty="0">
                <a:latin typeface="Comic Sans MS" panose="030F0702030302020204" pitchFamily="66" charset="0"/>
                <a:ea typeface="Times New Roman" panose="02020603050405020304" pitchFamily="18" charset="0"/>
                <a:cs typeface="Times New Roman" panose="02020603050405020304" pitchFamily="18" charset="0"/>
              </a:rPr>
              <a:t>to</a:t>
            </a:r>
            <a:r>
              <a:rPr lang="en-GB" sz="1100" kern="0" dirty="0">
                <a:effectLst/>
                <a:latin typeface="Comic Sans MS" panose="030F0702030302020204" pitchFamily="66" charset="0"/>
                <a:ea typeface="Times New Roman" panose="02020603050405020304" pitchFamily="18" charset="0"/>
                <a:cs typeface="Times New Roman" panose="02020603050405020304" pitchFamily="18" charset="0"/>
              </a:rPr>
              <a:t> follow a path and take turns and how to </a:t>
            </a:r>
            <a:r>
              <a:rPr lang="en-GB" sz="1100" kern="0" dirty="0">
                <a:effectLst/>
                <a:latin typeface="Comic Sans MS" panose="030F0702030302020204" pitchFamily="66" charset="0"/>
                <a:ea typeface="Times New Roman" panose="02020603050405020304" pitchFamily="18" charset="0"/>
              </a:rPr>
              <a:t> work co- operatively with a partner. </a:t>
            </a:r>
          </a:p>
          <a:p>
            <a:r>
              <a:rPr lang="en-GB" sz="1100" kern="0" dirty="0">
                <a:latin typeface="Comic Sans MS" panose="030F0702030302020204" pitchFamily="66" charset="0"/>
                <a:ea typeface="Times New Roman" panose="02020603050405020304" pitchFamily="18" charset="0"/>
              </a:rPr>
              <a:t>The children will also practice how to balance, </a:t>
            </a:r>
            <a:endParaRPr lang="en-GB" sz="1100" kern="0" dirty="0">
              <a:effectLst/>
              <a:latin typeface="Comic Sans MS" panose="030F0702030302020204" pitchFamily="66" charset="0"/>
              <a:ea typeface="Times New Roman" panose="02020603050405020304" pitchFamily="18" charset="0"/>
            </a:endParaRPr>
          </a:p>
          <a:p>
            <a:r>
              <a:rPr lang="en-GB" sz="1100" kern="0" dirty="0">
                <a:effectLst/>
                <a:latin typeface="Comic Sans MS" panose="030F0702030302020204" pitchFamily="66" charset="0"/>
                <a:ea typeface="Times New Roman" panose="02020603050405020304" pitchFamily="18" charset="0"/>
                <a:cs typeface="Times New Roman" panose="02020603050405020304" pitchFamily="18" charset="0"/>
              </a:rPr>
              <a:t>Jump and hop and to</a:t>
            </a:r>
            <a:r>
              <a:rPr lang="en-GB" sz="1100" kern="0" dirty="0">
                <a:effectLst/>
                <a:latin typeface="Comic Sans MS" panose="030F0702030302020204" pitchFamily="66" charset="0"/>
                <a:ea typeface="Times New Roman" panose="02020603050405020304" pitchFamily="18" charset="0"/>
              </a:rPr>
              <a:t> explore different ways to travel using equipment.</a:t>
            </a:r>
          </a:p>
          <a:p>
            <a:r>
              <a:rPr lang="en-GB" sz="1100" kern="0" dirty="0">
                <a:latin typeface="Comic Sans MS" panose="030F0702030302020204" pitchFamily="66" charset="0"/>
              </a:rPr>
              <a:t>For fine motor development, the children will be using a range of fine-motor manipulatives to develop finger strength. They will learn how to warm up their fingers before drawing and writing to develop fine-motor control.</a:t>
            </a:r>
            <a:endParaRPr lang="en-US" sz="1100" dirty="0">
              <a:latin typeface="Comic Sans MS" panose="030F0702030302020204" pitchFamily="66" charset="0"/>
            </a:endParaRPr>
          </a:p>
        </p:txBody>
      </p:sp>
      <p:pic>
        <p:nvPicPr>
          <p:cNvPr id="22" name="Picture 21">
            <a:extLst>
              <a:ext uri="{FF2B5EF4-FFF2-40B4-BE49-F238E27FC236}">
                <a16:creationId xmlns:a16="http://schemas.microsoft.com/office/drawing/2014/main" id="{558A9928-FB34-2641-6883-7DEB753015BD}"/>
              </a:ext>
            </a:extLst>
          </p:cNvPr>
          <p:cNvPicPr>
            <a:picLocks noChangeAspect="1"/>
          </p:cNvPicPr>
          <p:nvPr/>
        </p:nvPicPr>
        <p:blipFill>
          <a:blip r:embed="rId2"/>
          <a:stretch>
            <a:fillRect/>
          </a:stretch>
        </p:blipFill>
        <p:spPr>
          <a:xfrm>
            <a:off x="3925066" y="4371124"/>
            <a:ext cx="2009868" cy="2892510"/>
          </a:xfrm>
          <a:prstGeom prst="rect">
            <a:avLst/>
          </a:prstGeom>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429000" y="4688315"/>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RE</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412238" y="4989756"/>
            <a:ext cx="3151999" cy="1815289"/>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T</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he children will be introduced to th</a:t>
            </a: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e Christian faith through '</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The Puddles’ series of books. In t</a:t>
            </a: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hese stories, the children hear about the adventures of puddles (a very mischievous cat) to find out about different aspects of the Christian faith. </a:t>
            </a:r>
            <a:endPar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This term, the children will find out about harvest service and St. Francis service through the stories ‘</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 wet and windy Harvest  for Puddles.</a:t>
            </a:r>
            <a:r>
              <a:rPr lang="en-GB" dirty="0">
                <a:solidFill>
                  <a:srgbClr val="000000"/>
                </a:solidFill>
                <a:effectLst/>
                <a:latin typeface="Comic Sans MS" panose="030F0702030302020204" pitchFamily="66" charset="0"/>
                <a:ea typeface="Times New Roman" panose="02020603050405020304" pitchFamily="18" charset="0"/>
              </a:rPr>
              <a:t>’ and ‘The St Francis Service’.</a:t>
            </a:r>
            <a:r>
              <a:rPr lang="en-GB" dirty="0">
                <a:effectLst/>
                <a:latin typeface="Comic Sans MS" panose="030F0702030302020204" pitchFamily="66" charset="0"/>
                <a:ea typeface="Times New Roman" panose="02020603050405020304" pitchFamily="18" charset="0"/>
              </a:rPr>
              <a:t>  </a:t>
            </a:r>
          </a:p>
          <a:p>
            <a:endParaRPr lang="en-GB" dirty="0">
              <a:solidFill>
                <a:srgbClr val="333333"/>
              </a:solidFill>
              <a:latin typeface="Comic Sans MS" panose="030F0702030302020204" pitchFamily="66" charset="0"/>
            </a:endParaRPr>
          </a:p>
          <a:p>
            <a:r>
              <a:rPr lang="en-GB" dirty="0">
                <a:solidFill>
                  <a:srgbClr val="333333"/>
                </a:solidFill>
                <a:latin typeface="Comic Sans MS" panose="030F0702030302020204" pitchFamily="66" charset="0"/>
              </a:rPr>
              <a:t> </a:t>
            </a:r>
          </a:p>
          <a:p>
            <a:endParaRPr lang="en-GB" dirty="0">
              <a:solidFill>
                <a:srgbClr val="333333"/>
              </a:solidFill>
              <a:latin typeface="Comic Sans MS" panose="030F0702030302020204" pitchFamily="66" charset="0"/>
            </a:endParaRPr>
          </a:p>
          <a:p>
            <a:endParaRPr lang="en-GB" dirty="0">
              <a:solidFill>
                <a:srgbClr val="333333"/>
              </a:solidFill>
              <a:latin typeface="ReithSans"/>
            </a:endParaRPr>
          </a:p>
          <a:p>
            <a:endParaRPr lang="en-US" dirty="0">
              <a:latin typeface="Comic Sans MS" panose="030F0702030302020204" pitchFamily="66" charset="0"/>
            </a:endParaRP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solidFill>
                <a:srgbClr val="333333"/>
              </a:solidFill>
              <a:latin typeface="Comic Sans MS" panose="030F0702030302020204" pitchFamily="66" charset="0"/>
            </a:endParaRPr>
          </a:p>
          <a:p>
            <a:r>
              <a:rPr lang="en-GB" dirty="0">
                <a:solidFill>
                  <a:srgbClr val="333333"/>
                </a:solidFill>
                <a:latin typeface="Comic Sans MS" panose="030F0702030302020204" pitchFamily="66" charset="0"/>
              </a:rPr>
              <a:t> </a:t>
            </a:r>
          </a:p>
          <a:p>
            <a:endParaRPr lang="en-GB" dirty="0">
              <a:solidFill>
                <a:srgbClr val="333333"/>
              </a:solidFill>
              <a:latin typeface="Comic Sans MS" panose="030F0702030302020204" pitchFamily="66" charset="0"/>
            </a:endParaRPr>
          </a:p>
          <a:p>
            <a:endParaRPr lang="en-GB" dirty="0">
              <a:solidFill>
                <a:srgbClr val="333333"/>
              </a:solidFill>
              <a:latin typeface="ReithSans"/>
            </a:endParaRPr>
          </a:p>
          <a:p>
            <a:endParaRPr lang="en-US" dirty="0">
              <a:latin typeface="Comic Sans MS" panose="030F0702030302020204" pitchFamily="66" charset="0"/>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latin typeface="Comic Sans MS" panose="030F0702030302020204" pitchFamily="66" charset="0"/>
            </a:endParaRPr>
          </a:p>
          <a:p>
            <a:pPr fontAlgn="base"/>
            <a:endParaRPr lang="en-GB" dirty="0">
              <a:latin typeface="Comic Sans MS" panose="030F0702030302020204" pitchFamily="66" charset="0"/>
            </a:endParaRPr>
          </a:p>
          <a:p>
            <a:pPr fontAlgn="base"/>
            <a:endParaRPr lang="en-GB" dirty="0">
              <a:latin typeface="Comic Sans MS" panose="030F0702030302020204" pitchFamily="66" charset="0"/>
            </a:endParaRPr>
          </a:p>
          <a:p>
            <a:endParaRPr lang="en-US" dirty="0">
              <a:latin typeface="Comic Sans MS" panose="030F0702030302020204" pitchFamily="66" charset="0"/>
            </a:endParaRPr>
          </a:p>
        </p:txBody>
      </p:sp>
      <p:pic>
        <p:nvPicPr>
          <p:cNvPr id="2" name="Picture 1">
            <a:extLst>
              <a:ext uri="{FF2B5EF4-FFF2-40B4-BE49-F238E27FC236}">
                <a16:creationId xmlns:a16="http://schemas.microsoft.com/office/drawing/2014/main" id="{244DECD0-9C29-5E8F-C19B-489463F93B10}"/>
              </a:ext>
            </a:extLst>
          </p:cNvPr>
          <p:cNvPicPr>
            <a:picLocks noChangeAspect="1"/>
          </p:cNvPicPr>
          <p:nvPr/>
        </p:nvPicPr>
        <p:blipFill>
          <a:blip r:embed="rId2"/>
          <a:stretch>
            <a:fillRect/>
          </a:stretch>
        </p:blipFill>
        <p:spPr>
          <a:xfrm>
            <a:off x="3505093" y="6788010"/>
            <a:ext cx="1382298" cy="1730985"/>
          </a:xfrm>
          <a:prstGeom prst="rect">
            <a:avLst/>
          </a:prstGeom>
        </p:spPr>
      </p:pic>
      <p:pic>
        <p:nvPicPr>
          <p:cNvPr id="10" name="Picture 9">
            <a:extLst>
              <a:ext uri="{FF2B5EF4-FFF2-40B4-BE49-F238E27FC236}">
                <a16:creationId xmlns:a16="http://schemas.microsoft.com/office/drawing/2014/main" id="{ABB81BBC-C8C7-EB26-4730-B85CB4CBF555}"/>
              </a:ext>
            </a:extLst>
          </p:cNvPr>
          <p:cNvPicPr>
            <a:picLocks noChangeAspect="1"/>
          </p:cNvPicPr>
          <p:nvPr/>
        </p:nvPicPr>
        <p:blipFill>
          <a:blip r:embed="rId3"/>
          <a:stretch>
            <a:fillRect/>
          </a:stretch>
        </p:blipFill>
        <p:spPr>
          <a:xfrm>
            <a:off x="4999774" y="6756337"/>
            <a:ext cx="1421705" cy="1794330"/>
          </a:xfrm>
          <a:prstGeom prst="rect">
            <a:avLst/>
          </a:prstGeom>
        </p:spPr>
      </p:pic>
      <p:sp>
        <p:nvSpPr>
          <p:cNvPr id="22" name="Content Placeholder 21">
            <a:extLst>
              <a:ext uri="{FF2B5EF4-FFF2-40B4-BE49-F238E27FC236}">
                <a16:creationId xmlns:a16="http://schemas.microsoft.com/office/drawing/2014/main" id="{736F34EC-CCDA-228F-DDC3-117F40AEF9CF}"/>
              </a:ext>
            </a:extLst>
          </p:cNvPr>
          <p:cNvSpPr>
            <a:spLocks noGrp="1"/>
          </p:cNvSpPr>
          <p:nvPr>
            <p:ph sz="half" idx="1"/>
          </p:nvPr>
        </p:nvSpPr>
        <p:spPr>
          <a:xfrm>
            <a:off x="323032" y="1337512"/>
            <a:ext cx="2914650" cy="322400"/>
          </a:xfrm>
        </p:spPr>
        <p:txBody>
          <a:bodyPr/>
          <a:lstStyle/>
          <a:p>
            <a:r>
              <a:rPr lang="en-US" dirty="0"/>
              <a:t>Expressive Arts and Design</a:t>
            </a:r>
          </a:p>
        </p:txBody>
      </p:sp>
      <p:sp>
        <p:nvSpPr>
          <p:cNvPr id="30" name="Content Placeholder 2">
            <a:extLst>
              <a:ext uri="{FF2B5EF4-FFF2-40B4-BE49-F238E27FC236}">
                <a16:creationId xmlns:a16="http://schemas.microsoft.com/office/drawing/2014/main" id="{53EB7AA0-30ED-19B0-28DA-40FD0AF16F97}"/>
              </a:ext>
            </a:extLst>
          </p:cNvPr>
          <p:cNvSpPr txBox="1">
            <a:spLocks/>
          </p:cNvSpPr>
          <p:nvPr/>
        </p:nvSpPr>
        <p:spPr>
          <a:xfrm>
            <a:off x="360092" y="552052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Trips and enrichment</a:t>
            </a:r>
          </a:p>
        </p:txBody>
      </p:sp>
      <p:sp>
        <p:nvSpPr>
          <p:cNvPr id="31" name="Content Placeholder 12">
            <a:extLst>
              <a:ext uri="{FF2B5EF4-FFF2-40B4-BE49-F238E27FC236}">
                <a16:creationId xmlns:a16="http://schemas.microsoft.com/office/drawing/2014/main" id="{AAEB47BA-1E34-FB5F-EA7F-D3AD6BCD4EFC}"/>
              </a:ext>
            </a:extLst>
          </p:cNvPr>
          <p:cNvSpPr txBox="1">
            <a:spLocks/>
          </p:cNvSpPr>
          <p:nvPr/>
        </p:nvSpPr>
        <p:spPr>
          <a:xfrm>
            <a:off x="323032" y="1655778"/>
            <a:ext cx="2914650" cy="358321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rgbClr val="333333"/>
                </a:solidFill>
                <a:latin typeface="Comic Sans MS" panose="030F0702030302020204" pitchFamily="66" charset="0"/>
              </a:rPr>
              <a:t>For creative design, the children will design and make their own treasure boxes to hold their own treasured items such as photographs of family and favourite toys. </a:t>
            </a:r>
          </a:p>
          <a:p>
            <a:r>
              <a:rPr lang="en-GB" dirty="0">
                <a:solidFill>
                  <a:srgbClr val="333333"/>
                </a:solidFill>
                <a:latin typeface="Comic Sans MS" panose="030F0702030302020204" pitchFamily="66" charset="0"/>
              </a:rPr>
              <a:t>The children will also learn how to paint a self-portrait. They will look closely at themselves in a mirror and learn some simple colour mixing to create a likeness of themselves. </a:t>
            </a:r>
          </a:p>
          <a:p>
            <a:endParaRPr lang="en-GB" dirty="0">
              <a:solidFill>
                <a:srgbClr val="333333"/>
              </a:solidFill>
              <a:latin typeface="Comic Sans MS" panose="030F0702030302020204" pitchFamily="66" charset="0"/>
            </a:endParaRPr>
          </a:p>
          <a:p>
            <a:endParaRPr lang="en-GB" dirty="0">
              <a:solidFill>
                <a:srgbClr val="333333"/>
              </a:solidFill>
              <a:latin typeface="Comic Sans MS" panose="030F0702030302020204" pitchFamily="66" charset="0"/>
            </a:endParaRPr>
          </a:p>
          <a:p>
            <a:r>
              <a:rPr lang="en-GB" dirty="0">
                <a:solidFill>
                  <a:srgbClr val="333333"/>
                </a:solidFill>
                <a:latin typeface="Comic Sans MS" panose="030F0702030302020204" pitchFamily="66" charset="0"/>
              </a:rPr>
              <a:t> </a:t>
            </a:r>
          </a:p>
          <a:p>
            <a:endParaRPr lang="en-GB" dirty="0">
              <a:solidFill>
                <a:srgbClr val="333333"/>
              </a:solidFill>
              <a:latin typeface="Comic Sans MS" panose="030F0702030302020204" pitchFamily="66" charset="0"/>
            </a:endParaRPr>
          </a:p>
          <a:p>
            <a:endParaRPr lang="en-GB" dirty="0">
              <a:solidFill>
                <a:srgbClr val="333333"/>
              </a:solidFill>
              <a:latin typeface="ReithSans"/>
            </a:endParaRPr>
          </a:p>
          <a:p>
            <a:endParaRPr lang="en-US" dirty="0">
              <a:latin typeface="Comic Sans MS" panose="030F0702030302020204" pitchFamily="66" charset="0"/>
            </a:endParaRPr>
          </a:p>
        </p:txBody>
      </p:sp>
      <p:pic>
        <p:nvPicPr>
          <p:cNvPr id="32" name="Picture 31">
            <a:extLst>
              <a:ext uri="{FF2B5EF4-FFF2-40B4-BE49-F238E27FC236}">
                <a16:creationId xmlns:a16="http://schemas.microsoft.com/office/drawing/2014/main" id="{8BCEC3A8-B217-A95F-7B79-EE521FBF657F}"/>
              </a:ext>
            </a:extLst>
          </p:cNvPr>
          <p:cNvPicPr>
            <a:picLocks noChangeAspect="1"/>
          </p:cNvPicPr>
          <p:nvPr/>
        </p:nvPicPr>
        <p:blipFill>
          <a:blip r:embed="rId4"/>
          <a:stretch>
            <a:fillRect/>
          </a:stretch>
        </p:blipFill>
        <p:spPr>
          <a:xfrm>
            <a:off x="544966" y="3471067"/>
            <a:ext cx="2308181" cy="1877639"/>
          </a:xfrm>
          <a:prstGeom prst="rect">
            <a:avLst/>
          </a:prstGeom>
        </p:spPr>
      </p:pic>
      <p:sp>
        <p:nvSpPr>
          <p:cNvPr id="33" name="Content Placeholder 12">
            <a:extLst>
              <a:ext uri="{FF2B5EF4-FFF2-40B4-BE49-F238E27FC236}">
                <a16:creationId xmlns:a16="http://schemas.microsoft.com/office/drawing/2014/main" id="{435AA8F3-7D14-4923-E99C-7DCE0143918E}"/>
              </a:ext>
            </a:extLst>
          </p:cNvPr>
          <p:cNvSpPr txBox="1">
            <a:spLocks/>
          </p:cNvSpPr>
          <p:nvPr/>
        </p:nvSpPr>
        <p:spPr>
          <a:xfrm>
            <a:off x="293763" y="5842927"/>
            <a:ext cx="2914650" cy="358321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This term, the children will take part in local walks around their school, and the wider village. They will take photographs on their journey to explore all of the places that make up our local community. The children </a:t>
            </a: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will be learning to make maps of their school, and local community.</a:t>
            </a:r>
          </a:p>
          <a:p>
            <a:endPar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endParaRPr lang="en-GB" dirty="0">
              <a:effectLst/>
              <a:latin typeface="Comic Sans MS" panose="030F0702030302020204" pitchFamily="66" charset="0"/>
              <a:ea typeface="Times New Roman" panose="02020603050405020304" pitchFamily="18" charset="0"/>
            </a:endParaRPr>
          </a:p>
          <a:p>
            <a:endParaRPr lang="en-GB" dirty="0">
              <a:solidFill>
                <a:srgbClr val="333333"/>
              </a:solidFill>
              <a:latin typeface="Comic Sans MS" panose="030F0702030302020204" pitchFamily="66" charset="0"/>
            </a:endParaRPr>
          </a:p>
          <a:p>
            <a:r>
              <a:rPr lang="en-GB" dirty="0">
                <a:solidFill>
                  <a:srgbClr val="333333"/>
                </a:solidFill>
                <a:latin typeface="Comic Sans MS" panose="030F0702030302020204" pitchFamily="66" charset="0"/>
              </a:rPr>
              <a:t> </a:t>
            </a:r>
          </a:p>
          <a:p>
            <a:endParaRPr lang="en-GB" dirty="0">
              <a:solidFill>
                <a:srgbClr val="333333"/>
              </a:solidFill>
              <a:latin typeface="Comic Sans MS" panose="030F0702030302020204" pitchFamily="66" charset="0"/>
            </a:endParaRPr>
          </a:p>
          <a:p>
            <a:endParaRPr lang="en-GB" dirty="0">
              <a:solidFill>
                <a:srgbClr val="333333"/>
              </a:solidFill>
              <a:latin typeface="ReithSans"/>
            </a:endParaRPr>
          </a:p>
          <a:p>
            <a:endParaRPr lang="en-US" dirty="0">
              <a:latin typeface="Comic Sans MS" panose="030F0702030302020204" pitchFamily="66" charset="0"/>
            </a:endParaRPr>
          </a:p>
        </p:txBody>
      </p:sp>
      <p:pic>
        <p:nvPicPr>
          <p:cNvPr id="34" name="Picture 33">
            <a:extLst>
              <a:ext uri="{FF2B5EF4-FFF2-40B4-BE49-F238E27FC236}">
                <a16:creationId xmlns:a16="http://schemas.microsoft.com/office/drawing/2014/main" id="{EB86BD06-F849-5A2C-102F-3070C72F8838}"/>
              </a:ext>
            </a:extLst>
          </p:cNvPr>
          <p:cNvPicPr>
            <a:picLocks noChangeAspect="1"/>
          </p:cNvPicPr>
          <p:nvPr/>
        </p:nvPicPr>
        <p:blipFill>
          <a:blip r:embed="rId5"/>
          <a:stretch>
            <a:fillRect/>
          </a:stretch>
        </p:blipFill>
        <p:spPr>
          <a:xfrm>
            <a:off x="436521" y="7050145"/>
            <a:ext cx="2708322" cy="1765804"/>
          </a:xfrm>
          <a:prstGeom prst="rect">
            <a:avLst/>
          </a:prstGeom>
        </p:spPr>
      </p:pic>
      <p:sp>
        <p:nvSpPr>
          <p:cNvPr id="3" name="Content Placeholder 9">
            <a:extLst>
              <a:ext uri="{FF2B5EF4-FFF2-40B4-BE49-F238E27FC236}">
                <a16:creationId xmlns:a16="http://schemas.microsoft.com/office/drawing/2014/main" id="{C8556082-92F4-6029-4136-6AC12F062D49}"/>
              </a:ext>
            </a:extLst>
          </p:cNvPr>
          <p:cNvSpPr txBox="1">
            <a:spLocks/>
          </p:cNvSpPr>
          <p:nvPr/>
        </p:nvSpPr>
        <p:spPr>
          <a:xfrm>
            <a:off x="3505093" y="79187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Understanding the World</a:t>
            </a:r>
          </a:p>
        </p:txBody>
      </p:sp>
      <p:sp>
        <p:nvSpPr>
          <p:cNvPr id="4" name="Content Placeholder 12">
            <a:extLst>
              <a:ext uri="{FF2B5EF4-FFF2-40B4-BE49-F238E27FC236}">
                <a16:creationId xmlns:a16="http://schemas.microsoft.com/office/drawing/2014/main" id="{7D0B7EEB-2E1F-3BC7-71DD-4F0F2294B125}"/>
              </a:ext>
            </a:extLst>
          </p:cNvPr>
          <p:cNvSpPr txBox="1">
            <a:spLocks/>
          </p:cNvSpPr>
          <p:nvPr/>
        </p:nvSpPr>
        <p:spPr>
          <a:xfrm>
            <a:off x="3399732" y="1048059"/>
            <a:ext cx="3135236" cy="351728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100" dirty="0">
                <a:latin typeface="Comic Sans MS" panose="030F0702030302020204" pitchFamily="66" charset="0"/>
              </a:rPr>
              <a:t>For understanding the world, the children will be looking back at how they have changed since they were born. They will sequence photos of themselves and talk about all of the things they have learnt to do, and what they would like to learn to do in the future. They will repeat this activity in the spring term to see how they have changed, and what they have learnt to do since their first day of school!</a:t>
            </a:r>
          </a:p>
          <a:p>
            <a:pPr marL="0" indent="0">
              <a:buNone/>
            </a:pPr>
            <a:r>
              <a:rPr lang="en-GB" sz="1100" dirty="0">
                <a:latin typeface="Comic Sans MS" panose="030F0702030302020204" pitchFamily="66" charset="0"/>
              </a:rPr>
              <a:t>The children will learn about the 5 senses, as they discuss their likes and dislikes such as foods and smells. The children will also be learning about seasonal changes as they observe the changes they can see during the Autumn term. </a:t>
            </a:r>
          </a:p>
          <a:p>
            <a:pPr marL="0" indent="0">
              <a:buNone/>
            </a:pPr>
            <a:r>
              <a:rPr lang="en-GB" sz="1100" dirty="0">
                <a:latin typeface="Comic Sans MS" panose="030F0702030302020204" pitchFamily="66" charset="0"/>
              </a:rPr>
              <a:t>For technology, the children will use the cameras to take pictures of the special people in our school. </a:t>
            </a:r>
            <a:endParaRPr lang="en-US" sz="1100" dirty="0">
              <a:latin typeface="Comic Sans MS" panose="030F0702030302020204" pitchFamily="66" charset="0"/>
            </a:endParaRPr>
          </a:p>
        </p:txBody>
      </p:sp>
      <p:pic>
        <p:nvPicPr>
          <p:cNvPr id="7" name="Picture 6">
            <a:extLst>
              <a:ext uri="{FF2B5EF4-FFF2-40B4-BE49-F238E27FC236}">
                <a16:creationId xmlns:a16="http://schemas.microsoft.com/office/drawing/2014/main" id="{3F19BE76-8661-5C27-234F-A7A5AF467375}"/>
              </a:ext>
            </a:extLst>
          </p:cNvPr>
          <p:cNvPicPr>
            <a:picLocks noChangeAspect="1"/>
          </p:cNvPicPr>
          <p:nvPr/>
        </p:nvPicPr>
        <p:blipFill>
          <a:blip r:embed="rId6"/>
          <a:stretch>
            <a:fillRect/>
          </a:stretch>
        </p:blipFill>
        <p:spPr>
          <a:xfrm>
            <a:off x="5200153" y="4015198"/>
            <a:ext cx="1219590" cy="974558"/>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12995" y="1168452"/>
            <a:ext cx="6089199" cy="481588"/>
          </a:xfrm>
        </p:spPr>
        <p:txBody>
          <a:bodyPr/>
          <a:lstStyle/>
          <a:p>
            <a:r>
              <a:rPr lang="en-US" dirty="0"/>
              <a:t>The Big Picture – Starry Night</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465790" y="2571462"/>
            <a:ext cx="2914650" cy="4763076"/>
          </a:xfrm>
        </p:spPr>
        <p:txBody>
          <a:bodyPr/>
          <a:lstStyle/>
          <a:p>
            <a:pPr fontAlgn="base"/>
            <a:r>
              <a:rPr lang="en-GB" b="0" i="0" u="none" strike="noStrike" dirty="0">
                <a:effectLst/>
              </a:rPr>
              <a:t>For understanding the world, the children will learn that the sun and the stars make their own light. They will be asked to think about whether the moon makes its own light and learn about the concept of reflection. They will sort objects such as: sun, stars, fire, light bulb, foil, mirror, metal, moon et. into those that make their own light and those that reflect light. They will use mirrors and torches to explore reflection. </a:t>
            </a:r>
          </a:p>
          <a:p>
            <a:pPr fontAlgn="base"/>
            <a:r>
              <a:rPr lang="en-GB" b="0" i="0" u="none" strike="noStrike" dirty="0">
                <a:effectLst/>
              </a:rPr>
              <a:t>The children will also look at the names of the planets in our solar system and talk about what the planets are like. They will compare the size of the different planets and think about what the planets are made from. Listen to the planet songs.</a:t>
            </a:r>
          </a:p>
          <a:p>
            <a:pPr fontAlgn="base"/>
            <a:r>
              <a:rPr lang="en-GB" b="0" i="0" u="none" strike="noStrike" dirty="0">
                <a:effectLst/>
              </a:rPr>
              <a:t>To develop their understanding of past and present, the children will learn about the </a:t>
            </a:r>
            <a:r>
              <a:rPr lang="en-GB" dirty="0"/>
              <a:t>significant event of ‘</a:t>
            </a:r>
            <a:r>
              <a:rPr lang="en-GB" b="0" i="0" u="none" strike="noStrike" dirty="0">
                <a:effectLst/>
              </a:rPr>
              <a:t>The Moon Landing’ in 1969. They will talk about the moon and what it is like and that it is very far away. They will consider how a person might be able to travel to the moon and </a:t>
            </a:r>
            <a:r>
              <a:rPr lang="en-GB" dirty="0"/>
              <a:t>will learn that </a:t>
            </a:r>
            <a:r>
              <a:rPr lang="en-GB" b="0" i="0" u="none" strike="noStrike" dirty="0">
                <a:effectLst/>
              </a:rPr>
              <a:t>Neil Armstrong was the first man to ever step on the moon.  </a:t>
            </a:r>
          </a:p>
          <a:p>
            <a:pPr fontAlgn="base"/>
            <a:r>
              <a:rPr lang="en-GB" b="0" i="0" u="none" strike="noStrike" dirty="0">
                <a:effectLst/>
              </a:rPr>
              <a:t>They will think about how Neil Armstrong might have felt and what he was wearing on his visit to the moon. </a:t>
            </a:r>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487544" y="232787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Understanding the World</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84400" y="5432281"/>
            <a:ext cx="2914650" cy="307117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US" dirty="0">
              <a:latin typeface="Comic Sans MS" panose="030F0702030302020204" pitchFamily="66" charset="0"/>
            </a:endParaRPr>
          </a:p>
        </p:txBody>
      </p:sp>
      <p:sp>
        <p:nvSpPr>
          <p:cNvPr id="8" name="Content Placeholder 10">
            <a:extLst>
              <a:ext uri="{FF2B5EF4-FFF2-40B4-BE49-F238E27FC236}">
                <a16:creationId xmlns:a16="http://schemas.microsoft.com/office/drawing/2014/main" id="{D51E48DF-97D5-358F-B449-EDE842CB6D2D}"/>
              </a:ext>
            </a:extLst>
          </p:cNvPr>
          <p:cNvSpPr txBox="1">
            <a:spLocks/>
          </p:cNvSpPr>
          <p:nvPr/>
        </p:nvSpPr>
        <p:spPr>
          <a:xfrm>
            <a:off x="3357595" y="5432281"/>
            <a:ext cx="2914650" cy="307117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US" dirty="0">
              <a:latin typeface="Comic Sans MS" panose="030F0702030302020204" pitchFamily="66" charset="0"/>
            </a:endParaRPr>
          </a:p>
        </p:txBody>
      </p:sp>
      <p:sp>
        <p:nvSpPr>
          <p:cNvPr id="17" name="Content Placeholder 21">
            <a:extLst>
              <a:ext uri="{FF2B5EF4-FFF2-40B4-BE49-F238E27FC236}">
                <a16:creationId xmlns:a16="http://schemas.microsoft.com/office/drawing/2014/main" id="{5E70BD25-411B-A9FD-BC4A-49AB3ED37288}"/>
              </a:ext>
            </a:extLst>
          </p:cNvPr>
          <p:cNvSpPr>
            <a:spLocks noGrp="1"/>
          </p:cNvSpPr>
          <p:nvPr>
            <p:ph sz="half" idx="1"/>
          </p:nvPr>
        </p:nvSpPr>
        <p:spPr>
          <a:xfrm>
            <a:off x="368411" y="1761621"/>
            <a:ext cx="2914650" cy="322400"/>
          </a:xfrm>
        </p:spPr>
        <p:txBody>
          <a:bodyPr/>
          <a:lstStyle/>
          <a:p>
            <a:r>
              <a:rPr lang="en-US" dirty="0"/>
              <a:t>Expressive Arts and Design</a:t>
            </a:r>
          </a:p>
          <a:p>
            <a:pPr algn="l" rtl="0" fontAlgn="base"/>
            <a:r>
              <a:rPr lang="en-GB" sz="1100" b="0" i="0" u="none" strike="noStrike" dirty="0">
                <a:solidFill>
                  <a:schemeClr val="tx1"/>
                </a:solidFill>
                <a:effectLst/>
              </a:rPr>
              <a:t>For expressive arts and design, the children will explore the painting ‘Starry night’ by Vincent Van Gough.  </a:t>
            </a:r>
          </a:p>
          <a:p>
            <a:pPr algn="l" rtl="0" fontAlgn="base"/>
            <a:r>
              <a:rPr lang="en-GB" sz="1100" b="0" i="0" u="none" strike="noStrike" dirty="0">
                <a:solidFill>
                  <a:schemeClr val="tx1"/>
                </a:solidFill>
                <a:effectLst/>
              </a:rPr>
              <a:t>They will be painting their own starry night pictures inspired by the painting.</a:t>
            </a:r>
          </a:p>
          <a:p>
            <a:pPr algn="l" rtl="0" fontAlgn="base"/>
            <a:r>
              <a:rPr lang="en-GB" sz="1100" b="0" i="0" u="none" strike="noStrike" dirty="0">
                <a:solidFill>
                  <a:schemeClr val="tx1"/>
                </a:solidFill>
                <a:effectLst/>
              </a:rPr>
              <a:t>.  </a:t>
            </a:r>
          </a:p>
          <a:p>
            <a:endParaRPr lang="en-US" sz="1100" dirty="0"/>
          </a:p>
        </p:txBody>
      </p:sp>
      <p:pic>
        <p:nvPicPr>
          <p:cNvPr id="1026" name="Picture 2">
            <a:extLst>
              <a:ext uri="{FF2B5EF4-FFF2-40B4-BE49-F238E27FC236}">
                <a16:creationId xmlns:a16="http://schemas.microsoft.com/office/drawing/2014/main" id="{AFBC4548-E7CA-A157-B689-E4F1E82115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671" y="6967867"/>
            <a:ext cx="2495101" cy="165733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2750052-DB52-590F-479D-BD6C3E07F786}"/>
              </a:ext>
            </a:extLst>
          </p:cNvPr>
          <p:cNvSpPr txBox="1"/>
          <p:nvPr/>
        </p:nvSpPr>
        <p:spPr>
          <a:xfrm>
            <a:off x="384400" y="5399573"/>
            <a:ext cx="2835420" cy="1446550"/>
          </a:xfrm>
          <a:prstGeom prst="rect">
            <a:avLst/>
          </a:prstGeom>
          <a:noFill/>
        </p:spPr>
        <p:txBody>
          <a:bodyPr wrap="square">
            <a:spAutoFit/>
          </a:bodyPr>
          <a:lstStyle/>
          <a:p>
            <a:r>
              <a:rPr lang="en-GB" sz="1100" b="0" i="0" u="none" strike="noStrike" dirty="0">
                <a:effectLst/>
                <a:latin typeface="Comic Sans MS" panose="030F0702030302020204" pitchFamily="66" charset="0"/>
              </a:rPr>
              <a:t>The children will also look at images of the night sky and talk about how the stars look. They will learn that sometimes the stars look like they are scattered in the sky and sometimes they look like they are arranged into a shape</a:t>
            </a:r>
            <a:r>
              <a:rPr lang="en-GB" sz="1100" dirty="0">
                <a:latin typeface="Comic Sans MS" panose="030F0702030302020204" pitchFamily="66" charset="0"/>
              </a:rPr>
              <a:t> called a constellation. The children will create their own constellation pictures. </a:t>
            </a:r>
            <a:endParaRPr lang="en-US" sz="1100" dirty="0">
              <a:latin typeface="Comic Sans MS" panose="030F0702030302020204" pitchFamily="66" charset="0"/>
            </a:endParaRPr>
          </a:p>
        </p:txBody>
      </p:sp>
      <p:pic>
        <p:nvPicPr>
          <p:cNvPr id="15" name="Picture 14">
            <a:extLst>
              <a:ext uri="{FF2B5EF4-FFF2-40B4-BE49-F238E27FC236}">
                <a16:creationId xmlns:a16="http://schemas.microsoft.com/office/drawing/2014/main" id="{194DEE18-1EF3-56DA-7932-917F57957E26}"/>
              </a:ext>
            </a:extLst>
          </p:cNvPr>
          <p:cNvPicPr>
            <a:picLocks noChangeAspect="1"/>
          </p:cNvPicPr>
          <p:nvPr/>
        </p:nvPicPr>
        <p:blipFill>
          <a:blip r:embed="rId3"/>
          <a:stretch>
            <a:fillRect/>
          </a:stretch>
        </p:blipFill>
        <p:spPr>
          <a:xfrm>
            <a:off x="4632829" y="7578124"/>
            <a:ext cx="1714500" cy="2171700"/>
          </a:xfrm>
          <a:prstGeom prst="rect">
            <a:avLst/>
          </a:prstGeom>
        </p:spPr>
      </p:pic>
      <p:pic>
        <p:nvPicPr>
          <p:cNvPr id="16" name="Picture 15">
            <a:extLst>
              <a:ext uri="{FF2B5EF4-FFF2-40B4-BE49-F238E27FC236}">
                <a16:creationId xmlns:a16="http://schemas.microsoft.com/office/drawing/2014/main" id="{B8FC6A43-3AF7-CA7B-A95E-0DF887C88A37}"/>
              </a:ext>
            </a:extLst>
          </p:cNvPr>
          <p:cNvPicPr>
            <a:picLocks noChangeAspect="1"/>
          </p:cNvPicPr>
          <p:nvPr/>
        </p:nvPicPr>
        <p:blipFill>
          <a:blip r:embed="rId4"/>
          <a:stretch>
            <a:fillRect/>
          </a:stretch>
        </p:blipFill>
        <p:spPr>
          <a:xfrm>
            <a:off x="368411" y="3121743"/>
            <a:ext cx="2826751" cy="1912214"/>
          </a:xfrm>
          <a:prstGeom prst="rect">
            <a:avLst/>
          </a:prstGeom>
        </p:spPr>
      </p:pic>
    </p:spTree>
    <p:extLst>
      <p:ext uri="{BB962C8B-B14F-4D97-AF65-F5344CB8AC3E}">
        <p14:creationId xmlns:p14="http://schemas.microsoft.com/office/powerpoint/2010/main" val="2641197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12995" y="1168452"/>
            <a:ext cx="6089199" cy="481588"/>
          </a:xfrm>
        </p:spPr>
        <p:txBody>
          <a:bodyPr/>
          <a:lstStyle/>
          <a:p>
            <a:r>
              <a:rPr lang="en-US" dirty="0"/>
              <a:t>The Big Picture – Star in a Jar</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12995" y="2092181"/>
            <a:ext cx="2914650" cy="4763076"/>
          </a:xfrm>
        </p:spPr>
        <p:txBody>
          <a:bodyPr/>
          <a:lstStyle/>
          <a:p>
            <a:pPr algn="l" rtl="0" fontAlgn="base"/>
            <a:r>
              <a:rPr lang="en-GB" dirty="0">
                <a:solidFill>
                  <a:schemeClr val="tx1"/>
                </a:solidFill>
              </a:rPr>
              <a:t>This term, the children will also be </a:t>
            </a:r>
            <a:r>
              <a:rPr lang="en-GB">
                <a:solidFill>
                  <a:schemeClr val="tx1"/>
                </a:solidFill>
              </a:rPr>
              <a:t>learning about </a:t>
            </a:r>
            <a:r>
              <a:rPr lang="en-GB" dirty="0">
                <a:solidFill>
                  <a:schemeClr val="tx1"/>
                </a:solidFill>
              </a:rPr>
              <a:t>Diwali. They will learn </a:t>
            </a:r>
            <a:r>
              <a:rPr lang="en-GB" b="0" i="0" u="none" strike="noStrike" dirty="0">
                <a:solidFill>
                  <a:schemeClr val="tx1"/>
                </a:solidFill>
                <a:effectLst/>
              </a:rPr>
              <a:t>that Diwali celebrated by Hindus, which is a religion like Christianity</a:t>
            </a:r>
            <a:r>
              <a:rPr lang="en-GB" dirty="0">
                <a:solidFill>
                  <a:schemeClr val="tx1"/>
                </a:solidFill>
              </a:rPr>
              <a:t> is,</a:t>
            </a:r>
            <a:r>
              <a:rPr lang="en-GB" b="0" i="0" u="none" strike="noStrike" dirty="0">
                <a:solidFill>
                  <a:schemeClr val="tx1"/>
                </a:solidFill>
                <a:effectLst/>
              </a:rPr>
              <a:t> and that Hindus go to special temples to worship their deities. These deities include, Vishnu, Lakshmi, Shiva, Parvati, Brahma and Saraswathi. </a:t>
            </a:r>
          </a:p>
          <a:p>
            <a:pPr algn="l" rtl="0" fontAlgn="base"/>
            <a:endParaRPr lang="en-GB" dirty="0">
              <a:solidFill>
                <a:schemeClr val="tx1"/>
              </a:solidFill>
            </a:endParaRPr>
          </a:p>
          <a:p>
            <a:pPr algn="l" rtl="0" fontAlgn="base"/>
            <a:endParaRPr lang="en-GB" b="0" i="0" u="none" strike="noStrike" dirty="0">
              <a:solidFill>
                <a:schemeClr val="tx1"/>
              </a:solidFill>
              <a:effectLst/>
            </a:endParaRPr>
          </a:p>
          <a:p>
            <a:pPr algn="l" rtl="0" fontAlgn="base"/>
            <a:endParaRPr lang="en-GB" dirty="0">
              <a:solidFill>
                <a:schemeClr val="tx1"/>
              </a:solidFill>
            </a:endParaRPr>
          </a:p>
          <a:p>
            <a:pPr algn="l" rtl="0" fontAlgn="base"/>
            <a:endParaRPr lang="en-GB" b="0" i="0" u="none" strike="noStrike" dirty="0">
              <a:solidFill>
                <a:schemeClr val="tx1"/>
              </a:solidFill>
              <a:effectLst/>
            </a:endParaRPr>
          </a:p>
          <a:p>
            <a:pPr algn="l" rtl="0" fontAlgn="base"/>
            <a:endParaRPr lang="en-GB" dirty="0">
              <a:solidFill>
                <a:schemeClr val="tx1"/>
              </a:solidFill>
            </a:endParaRPr>
          </a:p>
          <a:p>
            <a:pPr algn="l" rtl="0" fontAlgn="base"/>
            <a:endParaRPr lang="en-GB" b="0" i="0" u="none" strike="noStrike" dirty="0">
              <a:solidFill>
                <a:schemeClr val="tx1"/>
              </a:solidFill>
              <a:effectLst/>
            </a:endParaRPr>
          </a:p>
          <a:p>
            <a:pPr algn="l" rtl="0" fontAlgn="base"/>
            <a:endParaRPr lang="en-GB" b="0" i="0" u="none" strike="noStrike" dirty="0">
              <a:solidFill>
                <a:schemeClr val="tx1"/>
              </a:solidFill>
              <a:effectLst/>
            </a:endParaRPr>
          </a:p>
          <a:p>
            <a:pPr algn="l" rtl="0" fontAlgn="base"/>
            <a:r>
              <a:rPr lang="en-GB" b="0" i="0" u="none" strike="noStrike" dirty="0">
                <a:solidFill>
                  <a:schemeClr val="tx1"/>
                </a:solidFill>
                <a:effectLst/>
              </a:rPr>
              <a:t>Hindus also believe in one God but pray to the different deities for different things. </a:t>
            </a:r>
          </a:p>
          <a:p>
            <a:pPr algn="l" rtl="0" fontAlgn="base"/>
            <a:r>
              <a:rPr lang="en-GB" b="0" i="0" u="none" strike="noStrike" dirty="0">
                <a:solidFill>
                  <a:schemeClr val="tx1"/>
                </a:solidFill>
                <a:effectLst/>
              </a:rPr>
              <a:t>They will learn that Hindus worship is through singing and</a:t>
            </a:r>
            <a:r>
              <a:rPr lang="en-GB" dirty="0">
                <a:solidFill>
                  <a:schemeClr val="tx1"/>
                </a:solidFill>
              </a:rPr>
              <a:t> will </a:t>
            </a:r>
            <a:r>
              <a:rPr lang="en-GB" b="0" i="0" u="none" strike="noStrike" dirty="0">
                <a:solidFill>
                  <a:schemeClr val="tx1"/>
                </a:solidFill>
                <a:effectLst/>
              </a:rPr>
              <a:t>learn a song about Diwali. </a:t>
            </a:r>
          </a:p>
          <a:p>
            <a:pPr algn="l" rtl="0" fontAlgn="base"/>
            <a:r>
              <a:rPr lang="en-GB" dirty="0">
                <a:solidFill>
                  <a:schemeClr val="tx1"/>
                </a:solidFill>
              </a:rPr>
              <a:t>The children will prepare for their own Diwali celebration by creating Rangoli patterns.</a:t>
            </a:r>
            <a:endParaRPr lang="en-GB" b="0" i="0" u="none" strike="noStrike" dirty="0">
              <a:solidFill>
                <a:schemeClr val="tx1"/>
              </a:solidFill>
              <a:effectLst/>
            </a:endParaRPr>
          </a:p>
          <a:p>
            <a:pPr fontAlgn="base"/>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84400" y="5432281"/>
            <a:ext cx="2914650" cy="307117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US" dirty="0">
              <a:latin typeface="Comic Sans MS" panose="030F0702030302020204" pitchFamily="66" charset="0"/>
            </a:endParaRPr>
          </a:p>
        </p:txBody>
      </p:sp>
      <p:sp>
        <p:nvSpPr>
          <p:cNvPr id="8" name="Content Placeholder 10">
            <a:extLst>
              <a:ext uri="{FF2B5EF4-FFF2-40B4-BE49-F238E27FC236}">
                <a16:creationId xmlns:a16="http://schemas.microsoft.com/office/drawing/2014/main" id="{D51E48DF-97D5-358F-B449-EDE842CB6D2D}"/>
              </a:ext>
            </a:extLst>
          </p:cNvPr>
          <p:cNvSpPr txBox="1">
            <a:spLocks/>
          </p:cNvSpPr>
          <p:nvPr/>
        </p:nvSpPr>
        <p:spPr>
          <a:xfrm>
            <a:off x="3357595" y="5432281"/>
            <a:ext cx="2914650" cy="307117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dirty="0">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pPr algn="l" rtl="0" fontAlgn="base"/>
            <a:endParaRPr lang="en-GB" b="0" i="0" u="none" strike="noStrike" dirty="0">
              <a:effectLst/>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GB" dirty="0">
              <a:solidFill>
                <a:srgbClr val="000000"/>
              </a:solidFill>
              <a:latin typeface="Comic Sans MS" panose="030F0702030302020204" pitchFamily="66" charset="0"/>
            </a:endParaRPr>
          </a:p>
          <a:p>
            <a:endParaRPr lang="en-US" dirty="0">
              <a:latin typeface="Comic Sans MS" panose="030F0702030302020204" pitchFamily="66" charset="0"/>
            </a:endParaRPr>
          </a:p>
        </p:txBody>
      </p:sp>
      <p:sp>
        <p:nvSpPr>
          <p:cNvPr id="17" name="Content Placeholder 21">
            <a:extLst>
              <a:ext uri="{FF2B5EF4-FFF2-40B4-BE49-F238E27FC236}">
                <a16:creationId xmlns:a16="http://schemas.microsoft.com/office/drawing/2014/main" id="{5E70BD25-411B-A9FD-BC4A-49AB3ED37288}"/>
              </a:ext>
            </a:extLst>
          </p:cNvPr>
          <p:cNvSpPr>
            <a:spLocks noGrp="1"/>
          </p:cNvSpPr>
          <p:nvPr>
            <p:ph sz="half" idx="1"/>
          </p:nvPr>
        </p:nvSpPr>
        <p:spPr>
          <a:xfrm>
            <a:off x="384400" y="1810387"/>
            <a:ext cx="2914650" cy="322400"/>
          </a:xfrm>
        </p:spPr>
        <p:txBody>
          <a:bodyPr/>
          <a:lstStyle/>
          <a:p>
            <a:r>
              <a:rPr lang="en-US" dirty="0"/>
              <a:t>Cultural Celebration</a:t>
            </a:r>
          </a:p>
          <a:p>
            <a:endParaRPr lang="en-US" sz="1100" dirty="0"/>
          </a:p>
        </p:txBody>
      </p:sp>
      <p:pic>
        <p:nvPicPr>
          <p:cNvPr id="2" name="Picture 1">
            <a:extLst>
              <a:ext uri="{FF2B5EF4-FFF2-40B4-BE49-F238E27FC236}">
                <a16:creationId xmlns:a16="http://schemas.microsoft.com/office/drawing/2014/main" id="{D4C1F784-9FD6-C89E-4403-E65C5A2150B9}"/>
              </a:ext>
            </a:extLst>
          </p:cNvPr>
          <p:cNvPicPr>
            <a:picLocks noChangeAspect="1"/>
          </p:cNvPicPr>
          <p:nvPr/>
        </p:nvPicPr>
        <p:blipFill>
          <a:blip r:embed="rId2"/>
          <a:stretch>
            <a:fillRect/>
          </a:stretch>
        </p:blipFill>
        <p:spPr>
          <a:xfrm>
            <a:off x="384400" y="6892929"/>
            <a:ext cx="2669043" cy="2087880"/>
          </a:xfrm>
          <a:prstGeom prst="rect">
            <a:avLst/>
          </a:prstGeom>
        </p:spPr>
      </p:pic>
      <p:sp>
        <p:nvSpPr>
          <p:cNvPr id="4" name="Content Placeholder 21">
            <a:extLst>
              <a:ext uri="{FF2B5EF4-FFF2-40B4-BE49-F238E27FC236}">
                <a16:creationId xmlns:a16="http://schemas.microsoft.com/office/drawing/2014/main" id="{10B7CB3E-B13E-2666-2B9B-FE8D7AE1471D}"/>
              </a:ext>
            </a:extLst>
          </p:cNvPr>
          <p:cNvSpPr txBox="1">
            <a:spLocks/>
          </p:cNvSpPr>
          <p:nvPr/>
        </p:nvSpPr>
        <p:spPr>
          <a:xfrm>
            <a:off x="3299050" y="181038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Comic Sans MS" panose="030F0702030302020204" pitchFamily="66" charset="0"/>
              </a:rPr>
              <a:t>Christmas</a:t>
            </a:r>
          </a:p>
          <a:p>
            <a:endParaRPr lang="en-US" sz="1100" dirty="0">
              <a:latin typeface="Comic Sans MS" panose="030F0702030302020204" pitchFamily="66" charset="0"/>
            </a:endParaRPr>
          </a:p>
        </p:txBody>
      </p:sp>
      <p:sp>
        <p:nvSpPr>
          <p:cNvPr id="10" name="TextBox 9">
            <a:extLst>
              <a:ext uri="{FF2B5EF4-FFF2-40B4-BE49-F238E27FC236}">
                <a16:creationId xmlns:a16="http://schemas.microsoft.com/office/drawing/2014/main" id="{66703DD5-8A2C-18CA-1307-CE62AF94C2DE}"/>
              </a:ext>
            </a:extLst>
          </p:cNvPr>
          <p:cNvSpPr txBox="1"/>
          <p:nvPr/>
        </p:nvSpPr>
        <p:spPr>
          <a:xfrm>
            <a:off x="3286190" y="2089114"/>
            <a:ext cx="3340202" cy="5847755"/>
          </a:xfrm>
          <a:prstGeom prst="rect">
            <a:avLst/>
          </a:prstGeom>
          <a:noFill/>
        </p:spPr>
        <p:txBody>
          <a:bodyPr wrap="square">
            <a:spAutoFit/>
          </a:bodyPr>
          <a:lstStyle/>
          <a:p>
            <a:pPr fontAlgn="base"/>
            <a:r>
              <a:rPr lang="en-GB" sz="1100" b="0" i="0" u="none" strike="noStrike" dirty="0">
                <a:effectLst/>
                <a:latin typeface="Comic Sans MS" panose="030F0702030302020204" pitchFamily="66" charset="0"/>
                <a:cs typeface="Helvetica" panose="020B0604020202020204" pitchFamily="34" charset="0"/>
              </a:rPr>
              <a:t>Towards the end of </a:t>
            </a:r>
            <a:r>
              <a:rPr lang="en-GB" sz="1100" dirty="0">
                <a:latin typeface="Comic Sans MS" panose="030F0702030302020204" pitchFamily="66" charset="0"/>
                <a:cs typeface="Helvetica" panose="020B0604020202020204" pitchFamily="34" charset="0"/>
              </a:rPr>
              <a:t> term, the children will learn about </a:t>
            </a:r>
            <a:r>
              <a:rPr lang="en-GB" sz="1100" b="0" i="0" u="none" strike="noStrike" dirty="0">
                <a:effectLst/>
                <a:latin typeface="Comic Sans MS" panose="030F0702030302020204" pitchFamily="66" charset="0"/>
                <a:cs typeface="Helvetica" panose="020B0604020202020204" pitchFamily="34" charset="0"/>
              </a:rPr>
              <a:t>Christmas. They will talk about advent and learn what advent means</a:t>
            </a:r>
            <a:r>
              <a:rPr lang="en-GB" sz="1100" dirty="0">
                <a:latin typeface="Comic Sans MS" panose="030F0702030302020204" pitchFamily="66" charset="0"/>
                <a:cs typeface="Helvetica" panose="020B0604020202020204" pitchFamily="34" charset="0"/>
              </a:rPr>
              <a:t>. They will r</a:t>
            </a:r>
            <a:r>
              <a:rPr lang="en-GB" sz="1100" b="0" i="0" u="none" strike="noStrike" dirty="0">
                <a:effectLst/>
                <a:latin typeface="Comic Sans MS" panose="030F0702030302020204" pitchFamily="66" charset="0"/>
                <a:cs typeface="Helvetica" panose="020B0604020202020204" pitchFamily="34" charset="0"/>
              </a:rPr>
              <a:t>ead the story about the first Christmas and that this is about celebrating baby Jesus being born.</a:t>
            </a:r>
            <a:r>
              <a:rPr lang="en-GB" sz="1100" dirty="0">
                <a:latin typeface="Comic Sans MS" panose="030F0702030302020204" pitchFamily="66" charset="0"/>
                <a:cs typeface="Helvetica" panose="020B0604020202020204" pitchFamily="34" charset="0"/>
              </a:rPr>
              <a:t> They will also learn about how </a:t>
            </a:r>
            <a:r>
              <a:rPr lang="en-GB" sz="1100" b="0" i="0" u="none" strike="noStrike" dirty="0">
                <a:effectLst/>
                <a:latin typeface="Comic Sans MS" panose="030F0702030302020204" pitchFamily="66" charset="0"/>
                <a:cs typeface="Helvetica" panose="020B0604020202020204" pitchFamily="34" charset="0"/>
              </a:rPr>
              <a:t>Christmas is celebrated in different countries</a:t>
            </a:r>
            <a:r>
              <a:rPr lang="en-GB" sz="1100" dirty="0">
                <a:latin typeface="Comic Sans MS" panose="030F0702030302020204" pitchFamily="66" charset="0"/>
                <a:cs typeface="Helvetica" panose="020B0604020202020204" pitchFamily="34" charset="0"/>
              </a:rPr>
              <a:t> including </a:t>
            </a:r>
            <a:r>
              <a:rPr lang="en-GB" sz="1100" b="0" i="0" u="none" strike="noStrike" dirty="0">
                <a:effectLst/>
                <a:latin typeface="Comic Sans MS" panose="030F0702030302020204" pitchFamily="66" charset="0"/>
                <a:cs typeface="Helvetica" panose="020B0604020202020204" pitchFamily="34" charset="0"/>
              </a:rPr>
              <a:t>decorating houses, buying gifts and making special food. </a:t>
            </a:r>
          </a:p>
          <a:p>
            <a:pPr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r>
              <a:rPr lang="en-GB" sz="1100" dirty="0">
                <a:latin typeface="Comic Sans MS" panose="030F0702030302020204" pitchFamily="66" charset="0"/>
                <a:cs typeface="Helvetica" panose="020B0604020202020204" pitchFamily="34" charset="0"/>
              </a:rPr>
              <a:t>They will learn that mince pies are a favourite food to make and eat at Christmas time and how they were originally oblong shaped to represent the manger </a:t>
            </a:r>
            <a:r>
              <a:rPr lang="en-GB" sz="1100" dirty="0">
                <a:solidFill>
                  <a:srgbClr val="202124"/>
                </a:solidFill>
                <a:highlight>
                  <a:srgbClr val="FFFFFF"/>
                </a:highlight>
                <a:latin typeface="Comic Sans MS" panose="030F0702030302020204" pitchFamily="66" charset="0"/>
                <a:cs typeface="Helvetica" panose="020B0604020202020204" pitchFamily="34" charset="0"/>
              </a:rPr>
              <a:t>with a </a:t>
            </a:r>
            <a:r>
              <a:rPr lang="en-GB" sz="1100" b="0" i="0" u="none" strike="noStrike" dirty="0">
                <a:solidFill>
                  <a:srgbClr val="202124"/>
                </a:solidFill>
                <a:effectLst/>
                <a:highlight>
                  <a:srgbClr val="FFFFFF"/>
                </a:highlight>
                <a:latin typeface="Comic Sans MS" panose="030F0702030302020204" pitchFamily="66" charset="0"/>
                <a:cs typeface="Helvetica" panose="020B0604020202020204" pitchFamily="34" charset="0"/>
              </a:rPr>
              <a:t>pastry baby Jesus  carved into the pastry. The children will make their own mince pies. </a:t>
            </a:r>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endParaRPr lang="en-GB" sz="1100" b="0" i="0" u="none" strike="noStrike" dirty="0">
              <a:effectLst/>
              <a:latin typeface="Comic Sans MS" panose="030F0702030302020204" pitchFamily="66" charset="0"/>
              <a:cs typeface="Helvetica" panose="020B0604020202020204" pitchFamily="34" charset="0"/>
            </a:endParaRPr>
          </a:p>
          <a:p>
            <a:pPr algn="l" rtl="0" fontAlgn="base"/>
            <a:endParaRPr lang="en-GB" sz="1100" dirty="0">
              <a:latin typeface="Comic Sans MS" panose="030F0702030302020204" pitchFamily="66" charset="0"/>
              <a:cs typeface="Helvetica" panose="020B0604020202020204" pitchFamily="34" charset="0"/>
            </a:endParaRPr>
          </a:p>
          <a:p>
            <a:pPr algn="l" rtl="0" fontAlgn="base"/>
            <a:r>
              <a:rPr lang="en-GB" sz="1100" b="0" i="0" u="none" strike="noStrike" dirty="0">
                <a:effectLst/>
                <a:latin typeface="Comic Sans MS" panose="030F0702030302020204" pitchFamily="66" charset="0"/>
                <a:cs typeface="Helvetica" panose="020B0604020202020204" pitchFamily="34" charset="0"/>
              </a:rPr>
              <a:t>The children will also </a:t>
            </a:r>
            <a:r>
              <a:rPr lang="en-GB" sz="1100" dirty="0">
                <a:latin typeface="Comic Sans MS" panose="030F0702030302020204" pitchFamily="66" charset="0"/>
                <a:cs typeface="Helvetica" panose="020B0604020202020204" pitchFamily="34" charset="0"/>
              </a:rPr>
              <a:t>l</a:t>
            </a:r>
            <a:r>
              <a:rPr lang="en-GB" sz="1100" b="0" i="0" u="none" strike="noStrike" dirty="0">
                <a:effectLst/>
                <a:latin typeface="Comic Sans MS" panose="030F0702030302020204" pitchFamily="66" charset="0"/>
                <a:cs typeface="Helvetica" panose="020B0604020202020204" pitchFamily="34" charset="0"/>
              </a:rPr>
              <a:t>earn Christmas songs and carols to perform in a Christmas Sing-a-long </a:t>
            </a:r>
            <a:r>
              <a:rPr lang="en-GB" sz="1100" dirty="0">
                <a:latin typeface="Comic Sans MS" panose="030F0702030302020204" pitchFamily="66" charset="0"/>
                <a:cs typeface="Helvetica" panose="020B0604020202020204" pitchFamily="34" charset="0"/>
              </a:rPr>
              <a:t>to celebrate the end of term. </a:t>
            </a:r>
            <a:endParaRPr lang="en-GB" sz="1100" b="0" i="0" u="none" strike="noStrike" dirty="0">
              <a:effectLst/>
              <a:latin typeface="Comic Sans MS" panose="030F0702030302020204" pitchFamily="66" charset="0"/>
              <a:cs typeface="Helvetica" panose="020B0604020202020204" pitchFamily="34" charset="0"/>
            </a:endParaRPr>
          </a:p>
        </p:txBody>
      </p:sp>
      <p:pic>
        <p:nvPicPr>
          <p:cNvPr id="11" name="Picture 10">
            <a:extLst>
              <a:ext uri="{FF2B5EF4-FFF2-40B4-BE49-F238E27FC236}">
                <a16:creationId xmlns:a16="http://schemas.microsoft.com/office/drawing/2014/main" id="{18637F6E-D7BA-1619-5162-B1CB76003261}"/>
              </a:ext>
            </a:extLst>
          </p:cNvPr>
          <p:cNvPicPr>
            <a:picLocks noChangeAspect="1"/>
          </p:cNvPicPr>
          <p:nvPr/>
        </p:nvPicPr>
        <p:blipFill>
          <a:blip r:embed="rId3"/>
          <a:stretch>
            <a:fillRect/>
          </a:stretch>
        </p:blipFill>
        <p:spPr>
          <a:xfrm>
            <a:off x="3324398" y="4711919"/>
            <a:ext cx="2984459" cy="2381538"/>
          </a:xfrm>
          <a:prstGeom prst="rect">
            <a:avLst/>
          </a:prstGeom>
        </p:spPr>
      </p:pic>
      <p:pic>
        <p:nvPicPr>
          <p:cNvPr id="18" name="Picture 17">
            <a:extLst>
              <a:ext uri="{FF2B5EF4-FFF2-40B4-BE49-F238E27FC236}">
                <a16:creationId xmlns:a16="http://schemas.microsoft.com/office/drawing/2014/main" id="{3AB27521-3F25-DFA4-2B01-45C92243DBAF}"/>
              </a:ext>
            </a:extLst>
          </p:cNvPr>
          <p:cNvPicPr>
            <a:picLocks noChangeAspect="1"/>
          </p:cNvPicPr>
          <p:nvPr/>
        </p:nvPicPr>
        <p:blipFill>
          <a:blip r:embed="rId4"/>
          <a:stretch>
            <a:fillRect/>
          </a:stretch>
        </p:blipFill>
        <p:spPr>
          <a:xfrm>
            <a:off x="384399" y="3203544"/>
            <a:ext cx="2669044" cy="1676463"/>
          </a:xfrm>
          <a:prstGeom prst="rect">
            <a:avLst/>
          </a:prstGeom>
        </p:spPr>
      </p:pic>
    </p:spTree>
    <p:extLst>
      <p:ext uri="{BB962C8B-B14F-4D97-AF65-F5344CB8AC3E}">
        <p14:creationId xmlns:p14="http://schemas.microsoft.com/office/powerpoint/2010/main" val="794109918"/>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448E01C091CB84BB1D518A06EA2E11B" ma:contentTypeVersion="16" ma:contentTypeDescription="Create a new document." ma:contentTypeScope="" ma:versionID="e2e87b8a58417d472057aec39637c1e6">
  <xsd:schema xmlns:xsd="http://www.w3.org/2001/XMLSchema" xmlns:xs="http://www.w3.org/2001/XMLSchema" xmlns:p="http://schemas.microsoft.com/office/2006/metadata/properties" xmlns:ns3="529dd29f-a926-412f-b068-02c1bd5e54ff" xmlns:ns4="e92a7efa-04e7-4a17-8e45-5a66175c5c4c" targetNamespace="http://schemas.microsoft.com/office/2006/metadata/properties" ma:root="true" ma:fieldsID="ffe9ad99691ecc90768f62a66074fc39" ns3:_="" ns4:_="">
    <xsd:import namespace="529dd29f-a926-412f-b068-02c1bd5e54ff"/>
    <xsd:import namespace="e92a7efa-04e7-4a17-8e45-5a66175c5c4c"/>
    <xsd:element name="properties">
      <xsd:complexType>
        <xsd:sequence>
          <xsd:element name="documentManagement">
            <xsd:complexType>
              <xsd:all>
                <xsd:element ref="ns3:MediaServiceMetadata" minOccurs="0"/>
                <xsd:element ref="ns3:MediaServiceFastMetadata" minOccurs="0"/>
                <xsd:element ref="ns3:_activity" minOccurs="0"/>
                <xsd:element ref="ns4:SharedWithUsers" minOccurs="0"/>
                <xsd:element ref="ns4:SharedWithDetails" minOccurs="0"/>
                <xsd:element ref="ns4:SharingHintHash" minOccurs="0"/>
                <xsd:element ref="ns3:MediaServiceDateTaken" minOccurs="0"/>
                <xsd:element ref="ns3:MediaServiceLocation" minOccurs="0"/>
                <xsd:element ref="ns3:MediaServiceGenerationTime" minOccurs="0"/>
                <xsd:element ref="ns3:MediaServiceEventHashCode" minOccurs="0"/>
                <xsd:element ref="ns3:MediaServiceAutoTags" minOccurs="0"/>
                <xsd:element ref="ns3:MediaServiceOCR" minOccurs="0"/>
                <xsd:element ref="ns3:MediaServiceObjectDetectorVersions" minOccurs="0"/>
                <xsd:element ref="ns3:MediaLengthInSecond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9dd29f-a926-412f-b068-02c1bd5e54f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92a7efa-04e7-4a17-8e45-5a66175c5c4c"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529dd29f-a926-412f-b068-02c1bd5e54ff" xsi:nil="true"/>
  </documentManagement>
</p:properties>
</file>

<file path=customXml/itemProps1.xml><?xml version="1.0" encoding="utf-8"?>
<ds:datastoreItem xmlns:ds="http://schemas.openxmlformats.org/officeDocument/2006/customXml" ds:itemID="{2C184639-420B-4290-ADE8-7815070327CC}">
  <ds:schemaRefs>
    <ds:schemaRef ds:uri="http://schemas.microsoft.com/sharepoint/v3/contenttype/forms"/>
  </ds:schemaRefs>
</ds:datastoreItem>
</file>

<file path=customXml/itemProps2.xml><?xml version="1.0" encoding="utf-8"?>
<ds:datastoreItem xmlns:ds="http://schemas.openxmlformats.org/officeDocument/2006/customXml" ds:itemID="{B2617535-778A-471E-9022-D42DF2D645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9dd29f-a926-412f-b068-02c1bd5e54ff"/>
    <ds:schemaRef ds:uri="e92a7efa-04e7-4a17-8e45-5a66175c5c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4CCC35F-21A1-4832-B9DB-DC1BCD7EC305}">
  <ds:schemaRefs>
    <ds:schemaRef ds:uri="http://schemas.microsoft.com/office/2006/documentManagement/types"/>
    <ds:schemaRef ds:uri="http://purl.org/dc/dcmitype/"/>
    <ds:schemaRef ds:uri="http://purl.org/dc/elements/1.1/"/>
    <ds:schemaRef ds:uri="http://schemas.openxmlformats.org/package/2006/metadata/core-properties"/>
    <ds:schemaRef ds:uri="http://schemas.microsoft.com/office/infopath/2007/PartnerControls"/>
    <ds:schemaRef ds:uri="e92a7efa-04e7-4a17-8e45-5a66175c5c4c"/>
    <ds:schemaRef ds:uri="http://purl.org/dc/terms/"/>
    <ds:schemaRef ds:uri="529dd29f-a926-412f-b068-02c1bd5e54ff"/>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3258</TotalTime>
  <Words>1635</Words>
  <Application>Microsoft Office PowerPoint</Application>
  <PresentationFormat>A4 Paper (210x297 mm)</PresentationFormat>
  <Paragraphs>156</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Comic Sans MS</vt:lpstr>
      <vt:lpstr>Helvetica</vt:lpstr>
      <vt:lpstr>ReithSans</vt:lpstr>
      <vt:lpstr>Times New Roman</vt:lpstr>
      <vt:lpstr>Office Theme</vt:lpstr>
      <vt:lpstr>PowerPoint Presentation</vt:lpstr>
      <vt:lpstr>The Big Picture – All About Me!</vt:lpstr>
      <vt:lpstr>PowerPoint Presentation</vt:lpstr>
      <vt:lpstr>The Big Picture – Starry Night</vt:lpstr>
      <vt:lpstr>The Big Picture – Star in a Jar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Ruth Theaker</cp:lastModifiedBy>
  <cp:revision>30</cp:revision>
  <dcterms:created xsi:type="dcterms:W3CDTF">2023-07-18T11:52:19Z</dcterms:created>
  <dcterms:modified xsi:type="dcterms:W3CDTF">2026-09-06T20:06:03Z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0x0101008448E01C091CB84BB1D518A06EA2E11B</vt:lpwstr>
  </property>
</Properties>
</file>