
<file path=[Content_Types].xml><?xml version="1.0" encoding="utf-8"?>
<Types xmlns="http://schemas.openxmlformats.org/package/2006/content-types">
  <Default Extension="png" ContentType="image/png"/>
  <Default Extension="rels" ContentType="application/vnd.openxmlformats-package.relationships+xml"/>
  <Default Extension="fntdata" ContentType="application/x-fontdata"/>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1.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9144000" cy="6858000" type="screen4x3"/>
  <p:notesSz cx="6858000" cy="9144000"/>
  <p:embeddedFontLst>
    <p:embeddedFont>
      <p:font typeface="Calibri" panose="020F0502020204030204" pitchFamily="34" charset="0"/>
      <p:regular r:id="rId27"/>
      <p:bold r:id="rId28"/>
      <p:italic r:id="rId29"/>
      <p:boldItalic r:id="rId30"/>
    </p:embeddedFont>
    <p:embeddedFont>
      <p:font typeface="Pinyon Script" panose="020B0604020202020204" charset="0"/>
      <p:regular r:id="rId3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3C04441-657C-47FE-A8FF-8C820A2CF47C}">
  <a:tblStyle styleId="{43C04441-657C-47FE-A8FF-8C820A2CF47C}"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1400"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38"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3" name="Google Shape;93;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None/>
            </a:pPr>
            <a:r>
              <a:rPr lang="en-GB" sz="1110" b="1"/>
              <a:t>Dyslexia</a:t>
            </a:r>
            <a:r>
              <a:rPr lang="en-GB" sz="1110"/>
              <a:t> – is defined as chronic neurological disorder causing inability or great difficulty in learning to read or spell, despite normal intelligence. It inhibits recognition and processing of graphic symbols, particularly those pertaining to language. Symptoms, including very poor reading skills, reversed word and letter sequences, and illegible handwriting, usually become evident in the early school years. With early recognition and specialised approaches to teaching reading, most dyslexics can learn to read.   </a:t>
            </a:r>
            <a:endParaRPr/>
          </a:p>
          <a:p>
            <a:pPr marL="0" lvl="0" indent="0" algn="l" rtl="0">
              <a:lnSpc>
                <a:spcPct val="80000"/>
              </a:lnSpc>
              <a:spcBef>
                <a:spcPts val="0"/>
              </a:spcBef>
              <a:spcAft>
                <a:spcPts val="0"/>
              </a:spcAft>
              <a:buNone/>
            </a:pPr>
            <a:r>
              <a:rPr lang="en-GB" sz="1110" b="1"/>
              <a:t>Dysgraphia</a:t>
            </a:r>
            <a:r>
              <a:rPr lang="en-GB" sz="1110"/>
              <a:t> –  is a learning disability that affects writing, which requires a complex set of motor and information processing skills. Dysgraphia makes the act of writing difficult. It can lead to problems with spelling, poor handwriting and putting thoughts on paper. People with dysgraphia can have trouble organising letters, numbers and words on a line or page.</a:t>
            </a:r>
            <a:endParaRPr/>
          </a:p>
          <a:p>
            <a:pPr marL="0" lvl="0" indent="0" algn="l" rtl="0">
              <a:lnSpc>
                <a:spcPct val="80000"/>
              </a:lnSpc>
              <a:spcBef>
                <a:spcPts val="0"/>
              </a:spcBef>
              <a:spcAft>
                <a:spcPts val="0"/>
              </a:spcAft>
              <a:buNone/>
            </a:pPr>
            <a:r>
              <a:rPr lang="en-GB" sz="1110" b="1"/>
              <a:t>Dyspraxia – </a:t>
            </a:r>
            <a:r>
              <a:rPr lang="en-GB" sz="1110"/>
              <a:t>Developmental dyspraxia is an impairment or immaturity of the organisation of movement. It is an immaturity in the way that the brain processes information, which results in messages not being properly or fully transmitted. The term dyspraxia comes from the word praxis, which means ‘doing, acting’. Dyspraxia affects the planning of what to do and how to do it. It is associated with problems of perception, language and thought, according to the Dyspraxia Foundation.  Children that have dyspraxia may suffer from clumsiness, slightly slurred speech, awkwardness with walking or short term memory loss.</a:t>
            </a:r>
            <a:endParaRPr/>
          </a:p>
          <a:p>
            <a:pPr marL="0" lvl="0" indent="0" algn="l" rtl="0">
              <a:lnSpc>
                <a:spcPct val="80000"/>
              </a:lnSpc>
              <a:spcBef>
                <a:spcPts val="0"/>
              </a:spcBef>
              <a:spcAft>
                <a:spcPts val="0"/>
              </a:spcAft>
              <a:buNone/>
            </a:pPr>
            <a:endParaRPr sz="1110"/>
          </a:p>
          <a:p>
            <a:pPr marL="0" lvl="0" indent="0" algn="l" rtl="0">
              <a:lnSpc>
                <a:spcPct val="80000"/>
              </a:lnSpc>
              <a:spcBef>
                <a:spcPts val="0"/>
              </a:spcBef>
              <a:spcAft>
                <a:spcPts val="0"/>
              </a:spcAft>
              <a:buNone/>
            </a:pPr>
            <a:r>
              <a:rPr lang="en-GB" sz="1110" b="1"/>
              <a:t>Developmental Coordination Difficulties </a:t>
            </a:r>
            <a:r>
              <a:rPr lang="en-GB" sz="1110"/>
              <a:t>is the term used widely across the world, the UK calls it ‘dyspraxia’. Specialists have determined that it is a delay in the development of the communicative paths for coordination.</a:t>
            </a:r>
            <a:endParaRPr/>
          </a:p>
          <a:p>
            <a:pPr marL="0" lvl="0" indent="0" algn="l" rtl="0">
              <a:lnSpc>
                <a:spcPct val="80000"/>
              </a:lnSpc>
              <a:spcBef>
                <a:spcPts val="0"/>
              </a:spcBef>
              <a:spcAft>
                <a:spcPts val="0"/>
              </a:spcAft>
              <a:buNone/>
            </a:pPr>
            <a:r>
              <a:rPr lang="en-GB" sz="1110" u="sng"/>
              <a:t>The reason they use DCD and not dyspraxia is because dyspraxia is also the term that’s used to describe motor skills difficulties that can occur at any time of life as a result of damage to the brain (e.g. a head injury from an accident, or from suffering a stroke). Whereas DCD is something that our children are born with.</a:t>
            </a:r>
            <a:endParaRPr/>
          </a:p>
          <a:p>
            <a:pPr marL="0" lvl="0" indent="0" algn="l" rtl="0">
              <a:lnSpc>
                <a:spcPct val="80000"/>
              </a:lnSpc>
              <a:spcBef>
                <a:spcPts val="0"/>
              </a:spcBef>
              <a:spcAft>
                <a:spcPts val="0"/>
              </a:spcAft>
              <a:buNone/>
            </a:pPr>
            <a:r>
              <a:rPr lang="en-GB" sz="1110" b="1" i="1"/>
              <a:t>Developmental Dyspraxia </a:t>
            </a:r>
            <a:r>
              <a:rPr lang="en-GB" sz="1110"/>
              <a:t>has been used as a compromise.</a:t>
            </a:r>
            <a:endParaRPr/>
          </a:p>
          <a:p>
            <a:pPr marL="0" lvl="0" indent="0" algn="l" rtl="0">
              <a:lnSpc>
                <a:spcPct val="80000"/>
              </a:lnSpc>
              <a:spcBef>
                <a:spcPts val="0"/>
              </a:spcBef>
              <a:spcAft>
                <a:spcPts val="0"/>
              </a:spcAft>
              <a:buNone/>
            </a:pPr>
            <a:r>
              <a:rPr lang="en-GB" sz="1110"/>
              <a:t>More often, children have co-occurring difficulties with Dyslexia, Dyscalculia, Dysgraphia, Apraxia, ADHD, ASD or ODD.</a:t>
            </a:r>
            <a:endParaRPr/>
          </a:p>
          <a:p>
            <a:pPr marL="0" lvl="0" indent="0" algn="l" rtl="0">
              <a:lnSpc>
                <a:spcPct val="80000"/>
              </a:lnSpc>
              <a:spcBef>
                <a:spcPts val="0"/>
              </a:spcBef>
              <a:spcAft>
                <a:spcPts val="0"/>
              </a:spcAft>
              <a:buNone/>
            </a:pPr>
            <a:endParaRPr sz="1110"/>
          </a:p>
        </p:txBody>
      </p:sp>
      <p:sp>
        <p:nvSpPr>
          <p:cNvPr id="94" name="Google Shape;94;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0" name="Google Shape;100;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7" name="Google Shape;107;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 name="Google Shape;114;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5" name="Google Shape;135;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2" name="Google Shape;142;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Ehlers Danlos Syndrome is a severe version of hyper-mobility where the joints have trouble staying place due to very stretchy ligaments</a:t>
            </a:r>
            <a:endParaRPr/>
          </a:p>
        </p:txBody>
      </p:sp>
      <p:sp>
        <p:nvSpPr>
          <p:cNvPr id="143" name="Google Shape;143;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1" name="Google Shape;151;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DIP = Distal Interphalangeal</a:t>
            </a:r>
            <a:endParaRPr/>
          </a:p>
          <a:p>
            <a:pPr marL="0" lvl="0" indent="0" algn="l" rtl="0">
              <a:spcBef>
                <a:spcPts val="0"/>
              </a:spcBef>
              <a:spcAft>
                <a:spcPts val="0"/>
              </a:spcAft>
              <a:buNone/>
            </a:pPr>
            <a:r>
              <a:rPr lang="en-GB"/>
              <a:t>MIP = Middle</a:t>
            </a:r>
            <a:endParaRPr/>
          </a:p>
          <a:p>
            <a:pPr marL="0" lvl="0" indent="0" algn="l" rtl="0">
              <a:spcBef>
                <a:spcPts val="0"/>
              </a:spcBef>
              <a:spcAft>
                <a:spcPts val="0"/>
              </a:spcAft>
              <a:buNone/>
            </a:pPr>
            <a:r>
              <a:rPr lang="en-GB"/>
              <a:t>PIP = Proximal</a:t>
            </a:r>
            <a:endParaRPr/>
          </a:p>
          <a:p>
            <a:pPr marL="0" lvl="0" indent="0" algn="l" rtl="0">
              <a:spcBef>
                <a:spcPts val="0"/>
              </a:spcBef>
              <a:spcAft>
                <a:spcPts val="0"/>
              </a:spcAft>
              <a:buNone/>
            </a:pPr>
            <a:r>
              <a:rPr lang="en-GB"/>
              <a:t>MCP = Metacarpo-phalangeal</a:t>
            </a:r>
            <a:endParaRPr/>
          </a:p>
          <a:p>
            <a:pPr marL="0" lvl="0" indent="0" algn="l" rtl="0">
              <a:spcBef>
                <a:spcPts val="0"/>
              </a:spcBef>
              <a:spcAft>
                <a:spcPts val="0"/>
              </a:spcAft>
              <a:buNone/>
            </a:pPr>
            <a:r>
              <a:rPr lang="en-GB"/>
              <a:t>Heel of the hand is called the Thenar or Thenar Eminence</a:t>
            </a:r>
            <a:endParaRPr/>
          </a:p>
          <a:p>
            <a:pPr marL="0" lvl="0" indent="0" algn="l" rtl="0">
              <a:spcBef>
                <a:spcPts val="0"/>
              </a:spcBef>
              <a:spcAft>
                <a:spcPts val="0"/>
              </a:spcAft>
              <a:buNone/>
            </a:pPr>
            <a:r>
              <a:rPr lang="en-GB"/>
              <a:t>The fleshy bit on the outer side is called the Hypothenar or Hypothenar Eminence</a:t>
            </a:r>
            <a:endParaRPr/>
          </a:p>
        </p:txBody>
      </p:sp>
      <p:sp>
        <p:nvSpPr>
          <p:cNvPr id="152" name="Google Shape;152;p1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Many different types of tweezers</a:t>
            </a:r>
            <a:endParaRPr/>
          </a:p>
          <a:p>
            <a:pPr marL="0" lvl="0" indent="0" algn="l" rtl="0">
              <a:spcBef>
                <a:spcPts val="0"/>
              </a:spcBef>
              <a:spcAft>
                <a:spcPts val="0"/>
              </a:spcAft>
              <a:buNone/>
            </a:pPr>
            <a:endParaRPr/>
          </a:p>
          <a:p>
            <a:pPr marL="0" lvl="0" indent="0" algn="l" rtl="0">
              <a:spcBef>
                <a:spcPts val="0"/>
              </a:spcBef>
              <a:spcAft>
                <a:spcPts val="0"/>
              </a:spcAft>
              <a:buNone/>
            </a:pPr>
            <a:r>
              <a:rPr lang="en-GB"/>
              <a:t>Play Doh</a:t>
            </a:r>
            <a:endParaRPr/>
          </a:p>
          <a:p>
            <a:pPr marL="0" lvl="0" indent="0" algn="l" rtl="0">
              <a:spcBef>
                <a:spcPts val="0"/>
              </a:spcBef>
              <a:spcAft>
                <a:spcPts val="0"/>
              </a:spcAft>
              <a:buNone/>
            </a:pPr>
            <a:r>
              <a:rPr lang="en-GB"/>
              <a:t>Elastic bands</a:t>
            </a:r>
            <a:endParaRPr/>
          </a:p>
          <a:p>
            <a:pPr marL="0" lvl="0" indent="0" algn="l" rtl="0">
              <a:spcBef>
                <a:spcPts val="0"/>
              </a:spcBef>
              <a:spcAft>
                <a:spcPts val="0"/>
              </a:spcAft>
              <a:buNone/>
            </a:pPr>
            <a:r>
              <a:rPr lang="en-GB"/>
              <a:t>Cutting out shapes</a:t>
            </a:r>
            <a:endParaRPr/>
          </a:p>
          <a:p>
            <a:pPr marL="0" lvl="0" indent="0" algn="l" rtl="0">
              <a:spcBef>
                <a:spcPts val="0"/>
              </a:spcBef>
              <a:spcAft>
                <a:spcPts val="0"/>
              </a:spcAft>
              <a:buNone/>
            </a:pPr>
            <a:r>
              <a:rPr lang="en-GB"/>
              <a:t>Pegs</a:t>
            </a:r>
            <a:endParaRPr/>
          </a:p>
          <a:p>
            <a:pPr marL="0" lvl="0" indent="0" algn="l" rtl="0">
              <a:spcBef>
                <a:spcPts val="0"/>
              </a:spcBef>
              <a:spcAft>
                <a:spcPts val="0"/>
              </a:spcAft>
              <a:buNone/>
            </a:pPr>
            <a:r>
              <a:rPr lang="en-GB"/>
              <a:t>Paperclips</a:t>
            </a:r>
            <a:endParaRPr/>
          </a:p>
          <a:p>
            <a:pPr marL="0" lvl="0" indent="0" algn="l" rtl="0">
              <a:spcBef>
                <a:spcPts val="0"/>
              </a:spcBef>
              <a:spcAft>
                <a:spcPts val="0"/>
              </a:spcAft>
              <a:buNone/>
            </a:pPr>
            <a:r>
              <a:rPr lang="en-GB"/>
              <a:t>Sponge balls</a:t>
            </a:r>
            <a:endParaRPr/>
          </a:p>
          <a:p>
            <a:pPr marL="0" lvl="0" indent="0" algn="l" rtl="0">
              <a:spcBef>
                <a:spcPts val="0"/>
              </a:spcBef>
              <a:spcAft>
                <a:spcPts val="0"/>
              </a:spcAft>
              <a:buNone/>
            </a:pPr>
            <a:r>
              <a:rPr lang="en-GB"/>
              <a:t>Nuts and bolts</a:t>
            </a:r>
            <a:endParaRPr/>
          </a:p>
        </p:txBody>
      </p:sp>
      <p:sp>
        <p:nvSpPr>
          <p:cNvPr id="172" name="Google Shape;172;p1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1" name="Google Shape;191;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7" name="Google Shape;197;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3" name="Google Shape;203;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9" name="Google Shape;209;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1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5" name="Google Shape;215;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1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3" name="Google Shape;223;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10bfc77a474_0_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10bfc77a474_0_1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4" name="Google Shape;234;g10bfc77a474_0_12:notes"/>
          <p:cNvSpPr txBox="1">
            <a:spLocks noGrp="1"/>
          </p:cNvSpPr>
          <p:nvPr>
            <p:ph type="sldNum" idx="12"/>
          </p:nvPr>
        </p:nvSpPr>
        <p:spPr>
          <a:xfrm>
            <a:off x="3884613" y="8685213"/>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0" name="Google Shape;240;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g10bfc77a474_0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6" name="Google Shape;246;g10bfc77a474_0_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7" name="Google Shape;247;g10bfc77a474_0_0:notes"/>
          <p:cNvSpPr txBox="1">
            <a:spLocks noGrp="1"/>
          </p:cNvSpPr>
          <p:nvPr>
            <p:ph type="sldNum" idx="12"/>
          </p:nvPr>
        </p:nvSpPr>
        <p:spPr>
          <a:xfrm>
            <a:off x="3884613" y="8685213"/>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10bfc77a474_0_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 name="Google Shape;253;g10bfc77a474_0_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4" name="Google Shape;254;g10bfc77a474_0_6:notes"/>
          <p:cNvSpPr txBox="1">
            <a:spLocks noGrp="1"/>
          </p:cNvSpPr>
          <p:nvPr>
            <p:ph type="sldNum" idx="12"/>
          </p:nvPr>
        </p:nvSpPr>
        <p:spPr>
          <a:xfrm>
            <a:off x="3884613" y="8685213"/>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0" name="Google Shape;260;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2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6" name="Google Shape;266;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7"/>
        <p:cNvGrpSpPr/>
        <p:nvPr/>
      </p:nvGrpSpPr>
      <p:grpSpPr>
        <a:xfrm>
          <a:off x="0" y="0"/>
          <a:ext cx="0" cy="0"/>
          <a:chOff x="0" y="0"/>
          <a:chExt cx="0" cy="0"/>
        </a:xfrm>
      </p:grpSpPr>
      <p:sp>
        <p:nvSpPr>
          <p:cNvPr id="28" name="Google Shape;28;p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0" name="Google Shape;30;p4"/>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1" name="Google Shape;31;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4"/>
        <p:cNvGrpSpPr/>
        <p:nvPr/>
      </p:nvGrpSpPr>
      <p:grpSpPr>
        <a:xfrm>
          <a:off x="0" y="0"/>
          <a:ext cx="0" cy="0"/>
          <a:chOff x="0" y="0"/>
          <a:chExt cx="0" cy="0"/>
        </a:xfrm>
      </p:grpSpPr>
      <p:sp>
        <p:nvSpPr>
          <p:cNvPr id="35" name="Google Shape;35;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7" name="Google Shape;37;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3" name="Google Shape;43;p6"/>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4" name="Google Shape;44;p6"/>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6"/>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61" name="Google Shape;61;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2" name="Google Shape;62;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0"/>
          <p:cNvSpPr>
            <a:spLocks noGrp="1"/>
          </p:cNvSpPr>
          <p:nvPr>
            <p:ph type="pic" idx="2"/>
          </p:nvPr>
        </p:nvSpPr>
        <p:spPr>
          <a:xfrm>
            <a:off x="1792288" y="612775"/>
            <a:ext cx="5486400" cy="4114800"/>
          </a:xfrm>
          <a:prstGeom prst="rect">
            <a:avLst/>
          </a:prstGeom>
          <a:noFill/>
          <a:ln>
            <a:noFill/>
          </a:ln>
        </p:spPr>
      </p:sp>
      <p:sp>
        <p:nvSpPr>
          <p:cNvPr id="68" name="Google Shape;68;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9" name="Google Shape;69;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1"/>
          <p:cNvSpPr txBox="1">
            <a:spLocks noGrp="1"/>
          </p:cNvSpPr>
          <p:nvPr>
            <p:ph type="body" idx="1"/>
          </p:nvPr>
        </p:nvSpPr>
        <p:spPr>
          <a:xfrm rot="5400000">
            <a:off x="2309018" y="-251619"/>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5" name="Google Shape;75;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understood.org/en/learning-attention-issues/child-learning-disabilities/movement-coordination-issues/all-about-gross-motor-skills"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hyperlink" Target="https://www.understood.org/en/learning-attention-issues/child-learning-disabilities/dysgraphia/the-difference-between-dysgraphia-and-dyslexia"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www.understood.org/en/friends-feelings/managing-feelings/stress-anxiety/anxiety-why-its-different-from-stress"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hyperlink" Target="https://www.understood.org/en/friends-feelings/managing-feelings/anger-frustration/helping-your-child-cope-with-anger-and-frustration"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understood.org/en/learning-attention-issues/treatments-approaches/therapies/what-you-need-to-know-about-occupational-therapy"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www.understood.org/en/learning-attention-issues/child-learning-disabilities/dyspraxia/do-children-outgrow-dyspraxia"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hyperlink" Target="https://www.understood.org/en/school-learning/partnering-with-childs-school/instructional-strategies/multisensory-instruction-what-you-need-to-know"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understood.org/en/learning-attention-issues/treatments-approaches/therapies/how-can-muscle-memory-help-my-child-with-studying"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hyperlink" Target="https://www.understood.org/en/learning-attention-issues/child-learning-disabilities/visual-processing-issues/visual-spatial-processing-what-you-need-to-know"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11.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jpg"/><Relationship Id="rId7" Type="http://schemas.openxmlformats.org/officeDocument/2006/relationships/image" Target="../media/image10.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12.xml.rels><?xml version="1.0" encoding="UTF-8" standalone="yes"?>
<Relationships xmlns="http://schemas.openxmlformats.org/package/2006/relationships"><Relationship Id="rId8" Type="http://schemas.openxmlformats.org/officeDocument/2006/relationships/image" Target="../media/image17.jpg"/><Relationship Id="rId13" Type="http://schemas.openxmlformats.org/officeDocument/2006/relationships/image" Target="../media/image22.jpg"/><Relationship Id="rId3" Type="http://schemas.openxmlformats.org/officeDocument/2006/relationships/image" Target="../media/image12.jpg"/><Relationship Id="rId7" Type="http://schemas.openxmlformats.org/officeDocument/2006/relationships/image" Target="../media/image16.png"/><Relationship Id="rId12" Type="http://schemas.openxmlformats.org/officeDocument/2006/relationships/image" Target="../media/image21.jp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5.jpg"/><Relationship Id="rId11" Type="http://schemas.openxmlformats.org/officeDocument/2006/relationships/image" Target="../media/image20.jpg"/><Relationship Id="rId5" Type="http://schemas.openxmlformats.org/officeDocument/2006/relationships/image" Target="../media/image14.jpg"/><Relationship Id="rId10" Type="http://schemas.openxmlformats.org/officeDocument/2006/relationships/image" Target="../media/image19.jpg"/><Relationship Id="rId4" Type="http://schemas.openxmlformats.org/officeDocument/2006/relationships/image" Target="../media/image13.jpg"/><Relationship Id="rId9" Type="http://schemas.openxmlformats.org/officeDocument/2006/relationships/image" Target="../media/image18.jpg"/><Relationship Id="rId14" Type="http://schemas.openxmlformats.org/officeDocument/2006/relationships/image" Target="../media/image23.jpg"/></Relationships>
</file>

<file path=ppt/slides/_rels/slide1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30.jpg"/><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31.jpg"/><Relationship Id="rId7" Type="http://schemas.openxmlformats.org/officeDocument/2006/relationships/image" Target="../media/image35.jp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4.jpg"/><Relationship Id="rId5" Type="http://schemas.openxmlformats.org/officeDocument/2006/relationships/image" Target="../media/image33.jpg"/><Relationship Id="rId4" Type="http://schemas.openxmlformats.org/officeDocument/2006/relationships/image" Target="../media/image32.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hyperlink" Target="http://www.education-show.com/files/day_2_wakefield___r_hudaks2_handwriting.pdf" TargetMode="External"/><Relationship Id="rId13" Type="http://schemas.openxmlformats.org/officeDocument/2006/relationships/hyperlink" Target="http://www.foundationyears.org.uk/wp-content/uploads/2011/11/Gateway-to-Writing-Developing-handwriting.pdf" TargetMode="External"/><Relationship Id="rId3" Type="http://schemas.openxmlformats.org/officeDocument/2006/relationships/hyperlink" Target="https://www.understood.org/en" TargetMode="External"/><Relationship Id="rId7" Type="http://schemas.openxmlformats.org/officeDocument/2006/relationships/hyperlink" Target="http://www.nha-handwriting.org.uk/NHA/media/Public/Downloads/Fully-cursive-writing-in-Reception.pdf" TargetMode="External"/><Relationship Id="rId12" Type="http://schemas.openxmlformats.org/officeDocument/2006/relationships/hyperlink" Target="http://www.sassoonfont.co.uk/fonts/sas/pri_lit_dev_wrtng_005501.pdf" TargetMode="External"/><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hyperlink" Target="http://www.cambridge.org/penpals" TargetMode="External"/><Relationship Id="rId11" Type="http://schemas.openxmlformats.org/officeDocument/2006/relationships/hyperlink" Target="https://www.handwritingworksheets.com/" TargetMode="External"/><Relationship Id="rId5" Type="http://schemas.openxmlformats.org/officeDocument/2006/relationships/hyperlink" Target="http://www.nhs.uk/Conditions/Dyspraxia-(childhood)/Pages/Introduction.aspx" TargetMode="External"/><Relationship Id="rId10" Type="http://schemas.openxmlformats.org/officeDocument/2006/relationships/hyperlink" Target="http://handwriting-solutions.com/dysgraphia.asp" TargetMode="External"/><Relationship Id="rId4" Type="http://schemas.openxmlformats.org/officeDocument/2006/relationships/hyperlink" Target="http://dyspraxiafoundation.org.uk/about-dyspraxia/" TargetMode="External"/><Relationship Id="rId9" Type="http://schemas.openxmlformats.org/officeDocument/2006/relationships/hyperlink" Target="http://www.teachhandwriting.co.uk/handwriting-warm-up-exercises.html" TargetMode="External"/><Relationship Id="rId1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3"/>
          <p:cNvSpPr txBox="1">
            <a:spLocks noGrp="1"/>
          </p:cNvSpPr>
          <p:nvPr>
            <p:ph type="ctrTitle"/>
          </p:nvPr>
        </p:nvSpPr>
        <p:spPr>
          <a:xfrm>
            <a:off x="685800" y="1524001"/>
            <a:ext cx="7772400" cy="207645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9600"/>
              <a:buFont typeface="Pinyon Script"/>
              <a:buNone/>
            </a:pPr>
            <a:r>
              <a:rPr lang="en-GB" sz="9600">
                <a:latin typeface="Pinyon Script"/>
                <a:ea typeface="Pinyon Script"/>
                <a:cs typeface="Pinyon Script"/>
                <a:sym typeface="Pinyon Script"/>
              </a:rPr>
              <a:t>Handwriting</a:t>
            </a:r>
            <a:endParaRPr sz="9600">
              <a:latin typeface="Pinyon Script"/>
              <a:ea typeface="Pinyon Script"/>
              <a:cs typeface="Pinyon Script"/>
              <a:sym typeface="Pinyon Script"/>
            </a:endParaRPr>
          </a:p>
        </p:txBody>
      </p:sp>
      <p:sp>
        <p:nvSpPr>
          <p:cNvPr id="89" name="Google Shape;89;p13"/>
          <p:cNvSpPr txBox="1">
            <a:spLocks noGrp="1"/>
          </p:cNvSpPr>
          <p:nvPr>
            <p:ph type="subTitle" idx="1"/>
          </p:nvPr>
        </p:nvSpPr>
        <p:spPr>
          <a:xfrm>
            <a:off x="1371600" y="3505200"/>
            <a:ext cx="6400800" cy="2133600"/>
          </a:xfrm>
          <a:prstGeom prst="rect">
            <a:avLst/>
          </a:prstGeom>
          <a:noFill/>
          <a:ln>
            <a:noFill/>
          </a:ln>
        </p:spPr>
        <p:txBody>
          <a:bodyPr spcFirstLastPara="1" wrap="square" lIns="91425" tIns="45700" rIns="91425" bIns="45700" anchor="t" anchorCtr="0">
            <a:normAutofit fontScale="85000" lnSpcReduction="20000"/>
          </a:bodyPr>
          <a:lstStyle/>
          <a:p>
            <a:pPr marL="0" lvl="0" indent="0" algn="ctr" rtl="0">
              <a:spcBef>
                <a:spcPts val="0"/>
              </a:spcBef>
              <a:spcAft>
                <a:spcPts val="0"/>
              </a:spcAft>
              <a:buClr>
                <a:srgbClr val="888888"/>
              </a:buClr>
              <a:buSzPct val="100000"/>
              <a:buNone/>
            </a:pPr>
            <a:r>
              <a:rPr lang="en-GB"/>
              <a:t>Specific Learning Difficulties</a:t>
            </a:r>
            <a:endParaRPr/>
          </a:p>
          <a:p>
            <a:pPr marL="0" lvl="0" indent="-172720" algn="ctr" rtl="0">
              <a:spcBef>
                <a:spcPts val="544"/>
              </a:spcBef>
              <a:spcAft>
                <a:spcPts val="0"/>
              </a:spcAft>
              <a:buClr>
                <a:srgbClr val="888888"/>
              </a:buClr>
              <a:buSzPct val="100000"/>
              <a:buFont typeface="Arial"/>
              <a:buChar char="•"/>
            </a:pPr>
            <a:r>
              <a:rPr lang="en-GB"/>
              <a:t>Dysgraphia</a:t>
            </a:r>
            <a:endParaRPr/>
          </a:p>
          <a:p>
            <a:pPr marL="0" lvl="0" indent="-172720" algn="ctr" rtl="0">
              <a:spcBef>
                <a:spcPts val="544"/>
              </a:spcBef>
              <a:spcAft>
                <a:spcPts val="0"/>
              </a:spcAft>
              <a:buClr>
                <a:srgbClr val="888888"/>
              </a:buClr>
              <a:buSzPct val="100000"/>
              <a:buFont typeface="Arial"/>
              <a:buChar char="•"/>
            </a:pPr>
            <a:r>
              <a:rPr lang="en-GB"/>
              <a:t>Dyspraxia</a:t>
            </a:r>
            <a:endParaRPr/>
          </a:p>
          <a:p>
            <a:pPr marL="0" lvl="0" indent="-172720" algn="ctr" rtl="0">
              <a:spcBef>
                <a:spcPts val="544"/>
              </a:spcBef>
              <a:spcAft>
                <a:spcPts val="0"/>
              </a:spcAft>
              <a:buClr>
                <a:srgbClr val="888888"/>
              </a:buClr>
              <a:buSzPct val="100000"/>
              <a:buFont typeface="Arial"/>
              <a:buChar char="•"/>
            </a:pPr>
            <a:r>
              <a:rPr lang="en-GB"/>
              <a:t>Developmental Coordination Difficulties</a:t>
            </a:r>
            <a:endParaRPr/>
          </a:p>
          <a:p>
            <a:pPr marL="0" lvl="0" indent="-172720" algn="ctr" rtl="0">
              <a:spcBef>
                <a:spcPts val="544"/>
              </a:spcBef>
              <a:spcAft>
                <a:spcPts val="0"/>
              </a:spcAft>
              <a:buClr>
                <a:srgbClr val="888888"/>
              </a:buClr>
              <a:buSzPct val="100000"/>
              <a:buFont typeface="Arial"/>
              <a:buChar char="•"/>
            </a:pPr>
            <a:r>
              <a:rPr lang="en-GB"/>
              <a:t>Dyslexia</a:t>
            </a:r>
            <a:endParaRPr/>
          </a:p>
        </p:txBody>
      </p:sp>
      <p:pic>
        <p:nvPicPr>
          <p:cNvPr id="90" name="Google Shape;90;p13" descr="C:\Users\Clair\AppData\Local\Microsoft\Windows\INetCache\IE\9ZP0XFER\Write-9904-large[1].png"/>
          <p:cNvPicPr preferRelativeResize="0"/>
          <p:nvPr/>
        </p:nvPicPr>
        <p:blipFill rotWithShape="1">
          <a:blip r:embed="rId3">
            <a:alphaModFix/>
          </a:blip>
          <a:srcRect/>
          <a:stretch/>
        </p:blipFill>
        <p:spPr>
          <a:xfrm>
            <a:off x="6629400" y="1295400"/>
            <a:ext cx="2332567" cy="167944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1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800"/>
              <a:buFont typeface="Calibri"/>
              <a:buNone/>
            </a:pPr>
            <a:r>
              <a:rPr lang="en-GB" sz="4800" b="1"/>
              <a:t>Handwriting Difficulties</a:t>
            </a:r>
            <a:endParaRPr sz="4800" b="1"/>
          </a:p>
        </p:txBody>
      </p:sp>
      <p:sp>
        <p:nvSpPr>
          <p:cNvPr id="97" name="Google Shape;97;p1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p>
            <a:pPr marL="342900" lvl="0" indent="-342900" algn="ctr" rtl="0">
              <a:spcBef>
                <a:spcPts val="0"/>
              </a:spcBef>
              <a:spcAft>
                <a:spcPts val="0"/>
              </a:spcAft>
              <a:buClr>
                <a:schemeClr val="dk1"/>
              </a:buClr>
              <a:buSzPts val="3600"/>
              <a:buNone/>
            </a:pPr>
            <a:r>
              <a:rPr lang="en-GB" sz="3600" b="1"/>
              <a:t>Specific Learning Difficulties</a:t>
            </a:r>
            <a:endParaRPr/>
          </a:p>
          <a:p>
            <a:pPr marL="342900" lvl="0" indent="-342900" algn="l" rtl="0">
              <a:spcBef>
                <a:spcPts val="640"/>
              </a:spcBef>
              <a:spcAft>
                <a:spcPts val="0"/>
              </a:spcAft>
              <a:buClr>
                <a:schemeClr val="dk1"/>
              </a:buClr>
              <a:buSzPts val="3200"/>
              <a:buNone/>
            </a:pPr>
            <a:endParaRPr/>
          </a:p>
          <a:p>
            <a:pPr marL="342900" lvl="0" indent="-342900" algn="l" rtl="0">
              <a:spcBef>
                <a:spcPts val="640"/>
              </a:spcBef>
              <a:spcAft>
                <a:spcPts val="0"/>
              </a:spcAft>
              <a:buClr>
                <a:schemeClr val="dk1"/>
              </a:buClr>
              <a:buSzPts val="3200"/>
              <a:buChar char="•"/>
            </a:pPr>
            <a:r>
              <a:rPr lang="en-GB"/>
              <a:t>Dysgraphia</a:t>
            </a:r>
            <a:endParaRPr/>
          </a:p>
          <a:p>
            <a:pPr marL="342900" lvl="0" indent="-342900" algn="l" rtl="0">
              <a:spcBef>
                <a:spcPts val="640"/>
              </a:spcBef>
              <a:spcAft>
                <a:spcPts val="0"/>
              </a:spcAft>
              <a:buClr>
                <a:schemeClr val="dk1"/>
              </a:buClr>
              <a:buSzPts val="3200"/>
              <a:buChar char="•"/>
            </a:pPr>
            <a:r>
              <a:rPr lang="en-GB"/>
              <a:t>Dyspraxia</a:t>
            </a:r>
            <a:endParaRPr/>
          </a:p>
          <a:p>
            <a:pPr marL="342900" lvl="0" indent="-342900" algn="l" rtl="0">
              <a:spcBef>
                <a:spcPts val="640"/>
              </a:spcBef>
              <a:spcAft>
                <a:spcPts val="0"/>
              </a:spcAft>
              <a:buClr>
                <a:schemeClr val="dk1"/>
              </a:buClr>
              <a:buSzPts val="3200"/>
              <a:buChar char="•"/>
            </a:pPr>
            <a:r>
              <a:rPr lang="en-GB"/>
              <a:t>Developmental Coordination Difficulties</a:t>
            </a:r>
            <a:endParaRPr/>
          </a:p>
          <a:p>
            <a:pPr marL="342900" lvl="0" indent="-342900" algn="l" rtl="0">
              <a:spcBef>
                <a:spcPts val="640"/>
              </a:spcBef>
              <a:spcAft>
                <a:spcPts val="0"/>
              </a:spcAft>
              <a:buClr>
                <a:schemeClr val="dk1"/>
              </a:buClr>
              <a:buSzPts val="3200"/>
              <a:buChar char="•"/>
            </a:pPr>
            <a:r>
              <a:rPr lang="en-GB"/>
              <a:t>Dyslexia</a:t>
            </a:r>
            <a:endParaRPr/>
          </a:p>
          <a:p>
            <a:pPr marL="342900" lvl="0" indent="-342900" algn="ctr" rtl="0">
              <a:spcBef>
                <a:spcPts val="640"/>
              </a:spcBef>
              <a:spcAft>
                <a:spcPts val="0"/>
              </a:spcAft>
              <a:buClr>
                <a:schemeClr val="dk1"/>
              </a:buClr>
              <a:buSzPts val="3200"/>
              <a:buNone/>
            </a:pPr>
            <a:r>
              <a:rPr lang="en-GB" b="1"/>
              <a:t>What are the similarities and differences?</a:t>
            </a:r>
            <a:endParaRPr b="1"/>
          </a:p>
          <a:p>
            <a:pPr marL="342900" lvl="0" indent="-342900" algn="l" rtl="0">
              <a:spcBef>
                <a:spcPts val="640"/>
              </a:spcBef>
              <a:spcAft>
                <a:spcPts val="0"/>
              </a:spcAft>
              <a:buClr>
                <a:schemeClr val="dk1"/>
              </a:buClr>
              <a:buSzPts val="3200"/>
              <a:buNone/>
            </a:pPr>
            <a:endParaRPr/>
          </a:p>
          <a:p>
            <a:pPr marL="342900" lvl="0" indent="-139700" algn="l" rtl="0">
              <a:spcBef>
                <a:spcPts val="640"/>
              </a:spcBef>
              <a:spcAft>
                <a:spcPts val="0"/>
              </a:spcAft>
              <a:buClr>
                <a:schemeClr val="dk1"/>
              </a:buClr>
              <a:buSzPts val="3200"/>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5"/>
          <p:cNvSpPr txBox="1">
            <a:spLocks noGrp="1"/>
          </p:cNvSpPr>
          <p:nvPr>
            <p:ph type="title"/>
          </p:nvPr>
        </p:nvSpPr>
        <p:spPr>
          <a:xfrm>
            <a:off x="457200" y="274638"/>
            <a:ext cx="8229600" cy="1706562"/>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900"/>
              <a:buFont typeface="Calibri"/>
              <a:buNone/>
            </a:pPr>
            <a:r>
              <a:rPr lang="en-GB" sz="4900"/>
              <a:t>What is it?</a:t>
            </a:r>
            <a:br>
              <a:rPr lang="en-GB" sz="4000"/>
            </a:br>
            <a:endParaRPr/>
          </a:p>
        </p:txBody>
      </p:sp>
      <p:sp>
        <p:nvSpPr>
          <p:cNvPr id="103" name="Google Shape;103;p15"/>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fontScale="70000" lnSpcReduction="20000"/>
          </a:bodyPr>
          <a:lstStyle/>
          <a:p>
            <a:pPr marL="342900" lvl="0" indent="-342900" algn="l" rtl="0">
              <a:spcBef>
                <a:spcPts val="0"/>
              </a:spcBef>
              <a:spcAft>
                <a:spcPts val="0"/>
              </a:spcAft>
              <a:buClr>
                <a:schemeClr val="dk1"/>
              </a:buClr>
              <a:buSzPct val="116666"/>
              <a:buNone/>
            </a:pPr>
            <a:r>
              <a:rPr lang="en-GB" b="1"/>
              <a:t>Dyspraxia</a:t>
            </a:r>
            <a:endParaRPr sz="2400"/>
          </a:p>
          <a:p>
            <a:pPr marL="342900" lvl="0" indent="-342900" algn="l" rtl="0">
              <a:lnSpc>
                <a:spcPct val="115000"/>
              </a:lnSpc>
              <a:spcBef>
                <a:spcPts val="392"/>
              </a:spcBef>
              <a:spcAft>
                <a:spcPts val="0"/>
              </a:spcAft>
              <a:buClr>
                <a:schemeClr val="dk1"/>
              </a:buClr>
              <a:buSzPct val="116666"/>
              <a:buChar char="•"/>
            </a:pPr>
            <a:r>
              <a:rPr lang="en-GB"/>
              <a:t>An issue that can impact fine and </a:t>
            </a:r>
            <a:r>
              <a:rPr lang="en-GB" u="sng">
                <a:solidFill>
                  <a:srgbClr val="0000FF"/>
                </a:solidFill>
                <a:hlinkClick r:id="rId3">
                  <a:extLst>
                    <a:ext uri="{A12FA001-AC4F-418D-AE19-62706E023703}">
                      <ahyp:hlinkClr xmlns:ahyp="http://schemas.microsoft.com/office/drawing/2018/hyperlinkcolor" val="tx"/>
                    </a:ext>
                  </a:extLst>
                </a:hlinkClick>
              </a:rPr>
              <a:t>gross motor skills</a:t>
            </a:r>
            <a:r>
              <a:rPr lang="en-GB"/>
              <a:t>. Trouble with fine motor skills in particular can affect handwriting. Dyspraxia also typically affects a person’s conception of how his body moves in space.</a:t>
            </a:r>
            <a:endParaRPr sz="2400"/>
          </a:p>
          <a:p>
            <a:pPr marL="342900" lvl="0" indent="-342900" algn="l" rtl="0">
              <a:lnSpc>
                <a:spcPct val="115000"/>
              </a:lnSpc>
              <a:spcBef>
                <a:spcPts val="392"/>
              </a:spcBef>
              <a:spcAft>
                <a:spcPts val="0"/>
              </a:spcAft>
              <a:buClr>
                <a:schemeClr val="dk1"/>
              </a:buClr>
              <a:buSzPct val="116666"/>
              <a:buChar char="•"/>
            </a:pPr>
            <a:r>
              <a:rPr lang="en-GB"/>
              <a:t>Pupils with dyspraxia can have other learning and attention issues, such as dysgraphia, dyscalculia and ADHD, but dyspraxia isn’t the cause for these.</a:t>
            </a:r>
            <a:endParaRPr sz="2400"/>
          </a:p>
          <a:p>
            <a:pPr marL="342900" lvl="0" indent="-218440" algn="l" rtl="0">
              <a:spcBef>
                <a:spcPts val="1392"/>
              </a:spcBef>
              <a:spcAft>
                <a:spcPts val="0"/>
              </a:spcAft>
              <a:buClr>
                <a:schemeClr val="dk1"/>
              </a:buClr>
              <a:buSzPct val="100000"/>
              <a:buNone/>
            </a:pPr>
            <a:endParaRPr/>
          </a:p>
        </p:txBody>
      </p:sp>
      <p:sp>
        <p:nvSpPr>
          <p:cNvPr id="104" name="Google Shape;104;p15"/>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fontScale="70000" lnSpcReduction="20000"/>
          </a:bodyPr>
          <a:lstStyle/>
          <a:p>
            <a:pPr marL="342900" lvl="0" indent="-342900" algn="l" rtl="0">
              <a:spcBef>
                <a:spcPts val="0"/>
              </a:spcBef>
              <a:spcAft>
                <a:spcPts val="0"/>
              </a:spcAft>
              <a:buClr>
                <a:schemeClr val="dk1"/>
              </a:buClr>
              <a:buSzPct val="100000"/>
              <a:buNone/>
            </a:pPr>
            <a:r>
              <a:rPr lang="en-GB" b="1"/>
              <a:t>Dysgraphia</a:t>
            </a:r>
            <a:endParaRPr/>
          </a:p>
          <a:p>
            <a:pPr marL="342900" lvl="0" indent="-342900" algn="l" rtl="0">
              <a:lnSpc>
                <a:spcPct val="115000"/>
              </a:lnSpc>
              <a:spcBef>
                <a:spcPts val="392"/>
              </a:spcBef>
              <a:spcAft>
                <a:spcPts val="0"/>
              </a:spcAft>
              <a:buClr>
                <a:schemeClr val="dk1"/>
              </a:buClr>
              <a:buSzPct val="116666"/>
              <a:buChar char="•"/>
            </a:pPr>
            <a:r>
              <a:rPr lang="en-GB"/>
              <a:t>An issue that impacts written language. It can affect both information and motor processing (which can impact handwriting). It can cause trouble with many aspects of writing, usually because of language-based weaknesses.</a:t>
            </a:r>
            <a:endParaRPr sz="2400"/>
          </a:p>
          <a:p>
            <a:pPr marL="342900" lvl="0" indent="-342900" algn="l" rtl="0">
              <a:lnSpc>
                <a:spcPct val="115000"/>
              </a:lnSpc>
              <a:spcBef>
                <a:spcPts val="392"/>
              </a:spcBef>
              <a:spcAft>
                <a:spcPts val="0"/>
              </a:spcAft>
              <a:buClr>
                <a:schemeClr val="dk1"/>
              </a:buClr>
              <a:buSzPct val="116666"/>
              <a:buChar char="•"/>
            </a:pPr>
            <a:r>
              <a:rPr lang="en-GB"/>
              <a:t>Pupils with dysgraphia can have other learning issues. The two that co-occur most often with dysgraphia are </a:t>
            </a:r>
            <a:r>
              <a:rPr lang="en-GB" u="sng">
                <a:solidFill>
                  <a:srgbClr val="0000FF"/>
                </a:solidFill>
                <a:hlinkClick r:id="rId4">
                  <a:extLst>
                    <a:ext uri="{A12FA001-AC4F-418D-AE19-62706E023703}">
                      <ahyp:hlinkClr xmlns:ahyp="http://schemas.microsoft.com/office/drawing/2018/hyperlinkcolor" val="tx"/>
                    </a:ext>
                  </a:extLst>
                </a:hlinkClick>
              </a:rPr>
              <a:t>dyslexia</a:t>
            </a:r>
            <a:r>
              <a:rPr lang="en-GB"/>
              <a:t> and dyspraxia.</a:t>
            </a:r>
            <a:endParaRPr sz="2400"/>
          </a:p>
          <a:p>
            <a:pPr marL="342900" lvl="0" indent="-218440" algn="l" rtl="0">
              <a:spcBef>
                <a:spcPts val="1392"/>
              </a:spcBef>
              <a:spcAft>
                <a:spcPts val="0"/>
              </a:spcAft>
              <a:buClr>
                <a:schemeClr val="dk1"/>
              </a:buClr>
              <a:buSzPct val="100000"/>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Signs you may notice</a:t>
            </a:r>
            <a:endParaRPr/>
          </a:p>
        </p:txBody>
      </p:sp>
      <p:sp>
        <p:nvSpPr>
          <p:cNvPr id="110" name="Google Shape;110;p1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fontScale="77500" lnSpcReduction="20000"/>
          </a:bodyPr>
          <a:lstStyle/>
          <a:p>
            <a:pPr marL="342900" lvl="0" indent="-342900" algn="l" rtl="0">
              <a:spcBef>
                <a:spcPts val="0"/>
              </a:spcBef>
              <a:spcAft>
                <a:spcPts val="0"/>
              </a:spcAft>
              <a:buClr>
                <a:schemeClr val="dk1"/>
              </a:buClr>
              <a:buSzPct val="100000"/>
              <a:buNone/>
            </a:pPr>
            <a:r>
              <a:rPr lang="en-GB" b="1"/>
              <a:t>Dyspraxia</a:t>
            </a:r>
            <a:endParaRPr/>
          </a:p>
          <a:p>
            <a:pPr marL="342900" lvl="0" indent="-342900" algn="l" rtl="0">
              <a:spcBef>
                <a:spcPts val="434"/>
              </a:spcBef>
              <a:spcAft>
                <a:spcPts val="0"/>
              </a:spcAft>
              <a:buClr>
                <a:schemeClr val="dk1"/>
              </a:buClr>
              <a:buSzPct val="100000"/>
              <a:buChar char="•"/>
            </a:pPr>
            <a:r>
              <a:rPr lang="en-GB"/>
              <a:t>Trouble riding a bike or throwing a ball</a:t>
            </a:r>
            <a:endParaRPr/>
          </a:p>
          <a:p>
            <a:pPr marL="342900" lvl="0" indent="-342900" algn="l" rtl="0">
              <a:spcBef>
                <a:spcPts val="434"/>
              </a:spcBef>
              <a:spcAft>
                <a:spcPts val="0"/>
              </a:spcAft>
              <a:buClr>
                <a:schemeClr val="dk1"/>
              </a:buClr>
              <a:buSzPct val="100000"/>
              <a:buChar char="•"/>
            </a:pPr>
            <a:r>
              <a:rPr lang="en-GB"/>
              <a:t>A tendency to bump into and drop things</a:t>
            </a:r>
            <a:endParaRPr/>
          </a:p>
          <a:p>
            <a:pPr marL="342900" lvl="0" indent="-342900" algn="l" rtl="0">
              <a:spcBef>
                <a:spcPts val="434"/>
              </a:spcBef>
              <a:spcAft>
                <a:spcPts val="0"/>
              </a:spcAft>
              <a:buClr>
                <a:schemeClr val="dk1"/>
              </a:buClr>
              <a:buSzPct val="100000"/>
              <a:buChar char="•"/>
            </a:pPr>
            <a:r>
              <a:rPr lang="en-GB"/>
              <a:t>Delayed development of right or left hand dominance</a:t>
            </a:r>
            <a:endParaRPr/>
          </a:p>
          <a:p>
            <a:pPr marL="342900" lvl="0" indent="-342900" algn="l" rtl="0">
              <a:spcBef>
                <a:spcPts val="434"/>
              </a:spcBef>
              <a:spcAft>
                <a:spcPts val="0"/>
              </a:spcAft>
              <a:buClr>
                <a:schemeClr val="dk1"/>
              </a:buClr>
              <a:buSzPct val="100000"/>
              <a:buChar char="•"/>
            </a:pPr>
            <a:r>
              <a:rPr lang="en-GB"/>
              <a:t>Trouble grasping a pencil correctly</a:t>
            </a:r>
            <a:endParaRPr/>
          </a:p>
          <a:p>
            <a:pPr marL="342900" lvl="0" indent="-342900" algn="l" rtl="0">
              <a:spcBef>
                <a:spcPts val="434"/>
              </a:spcBef>
              <a:spcAft>
                <a:spcPts val="0"/>
              </a:spcAft>
              <a:buClr>
                <a:schemeClr val="dk1"/>
              </a:buClr>
              <a:buSzPct val="100000"/>
              <a:buChar char="•"/>
            </a:pPr>
            <a:r>
              <a:rPr lang="en-GB"/>
              <a:t>Poor letter formation</a:t>
            </a:r>
            <a:endParaRPr/>
          </a:p>
          <a:p>
            <a:pPr marL="342900" lvl="0" indent="-342900" algn="l" rtl="0">
              <a:spcBef>
                <a:spcPts val="434"/>
              </a:spcBef>
              <a:spcAft>
                <a:spcPts val="0"/>
              </a:spcAft>
              <a:buClr>
                <a:schemeClr val="dk1"/>
              </a:buClr>
              <a:buSzPct val="100000"/>
              <a:buChar char="•"/>
            </a:pPr>
            <a:r>
              <a:rPr lang="en-GB"/>
              <a:t>Slow and messy handwriting</a:t>
            </a:r>
            <a:endParaRPr/>
          </a:p>
          <a:p>
            <a:pPr marL="342900" lvl="0" indent="-342900" algn="l" rtl="0">
              <a:spcBef>
                <a:spcPts val="434"/>
              </a:spcBef>
              <a:spcAft>
                <a:spcPts val="0"/>
              </a:spcAft>
              <a:buClr>
                <a:schemeClr val="dk1"/>
              </a:buClr>
              <a:buSzPct val="100000"/>
              <a:buChar char="•"/>
            </a:pPr>
            <a:r>
              <a:rPr lang="en-GB"/>
              <a:t>Trouble using buttons, poppers, zips, laces and utensils</a:t>
            </a:r>
            <a:endParaRPr/>
          </a:p>
          <a:p>
            <a:pPr marL="342900" lvl="0" indent="-205105" algn="l" rtl="0">
              <a:spcBef>
                <a:spcPts val="434"/>
              </a:spcBef>
              <a:spcAft>
                <a:spcPts val="0"/>
              </a:spcAft>
              <a:buClr>
                <a:schemeClr val="dk1"/>
              </a:buClr>
              <a:buSzPct val="100000"/>
              <a:buNone/>
            </a:pPr>
            <a:endParaRPr/>
          </a:p>
        </p:txBody>
      </p:sp>
      <p:sp>
        <p:nvSpPr>
          <p:cNvPr id="111" name="Google Shape;111;p1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fontScale="77500" lnSpcReduction="20000"/>
          </a:bodyPr>
          <a:lstStyle/>
          <a:p>
            <a:pPr marL="342900" lvl="0" indent="-342900" algn="l" rtl="0">
              <a:spcBef>
                <a:spcPts val="0"/>
              </a:spcBef>
              <a:spcAft>
                <a:spcPts val="0"/>
              </a:spcAft>
              <a:buClr>
                <a:schemeClr val="dk1"/>
              </a:buClr>
              <a:buSzPct val="100000"/>
              <a:buNone/>
            </a:pPr>
            <a:r>
              <a:rPr lang="en-GB" b="1"/>
              <a:t>Dysgraphia</a:t>
            </a:r>
            <a:endParaRPr/>
          </a:p>
          <a:p>
            <a:pPr marL="342900" lvl="0" indent="-342900" algn="l" rtl="0">
              <a:spcBef>
                <a:spcPts val="434"/>
              </a:spcBef>
              <a:spcAft>
                <a:spcPts val="0"/>
              </a:spcAft>
              <a:buClr>
                <a:schemeClr val="dk1"/>
              </a:buClr>
              <a:buSzPct val="100000"/>
              <a:buChar char="•"/>
            </a:pPr>
            <a:r>
              <a:rPr lang="en-GB"/>
              <a:t>Trouble organising thoughts and putting them into writing</a:t>
            </a:r>
            <a:endParaRPr/>
          </a:p>
          <a:p>
            <a:pPr marL="342900" lvl="0" indent="-342900" algn="l" rtl="0">
              <a:spcBef>
                <a:spcPts val="434"/>
              </a:spcBef>
              <a:spcAft>
                <a:spcPts val="0"/>
              </a:spcAft>
              <a:buClr>
                <a:schemeClr val="dk1"/>
              </a:buClr>
              <a:buSzPct val="100000"/>
              <a:buChar char="•"/>
            </a:pPr>
            <a:r>
              <a:rPr lang="en-GB"/>
              <a:t>Illegible handwriting</a:t>
            </a:r>
            <a:endParaRPr/>
          </a:p>
          <a:p>
            <a:pPr marL="342900" lvl="0" indent="-342900" algn="l" rtl="0">
              <a:spcBef>
                <a:spcPts val="434"/>
              </a:spcBef>
              <a:spcAft>
                <a:spcPts val="0"/>
              </a:spcAft>
              <a:buClr>
                <a:schemeClr val="dk1"/>
              </a:buClr>
              <a:buSzPct val="100000"/>
              <a:buChar char="•"/>
            </a:pPr>
            <a:r>
              <a:rPr lang="en-GB"/>
              <a:t>Slow, laboured writing</a:t>
            </a:r>
            <a:endParaRPr/>
          </a:p>
          <a:p>
            <a:pPr marL="342900" lvl="0" indent="-342900" algn="l" rtl="0">
              <a:spcBef>
                <a:spcPts val="434"/>
              </a:spcBef>
              <a:spcAft>
                <a:spcPts val="0"/>
              </a:spcAft>
              <a:buClr>
                <a:schemeClr val="dk1"/>
              </a:buClr>
              <a:buSzPct val="100000"/>
              <a:buChar char="•"/>
            </a:pPr>
            <a:r>
              <a:rPr lang="en-GB"/>
              <a:t>Odd spacing of words and letters</a:t>
            </a:r>
            <a:endParaRPr/>
          </a:p>
          <a:p>
            <a:pPr marL="342900" lvl="0" indent="-342900" algn="l" rtl="0">
              <a:spcBef>
                <a:spcPts val="434"/>
              </a:spcBef>
              <a:spcAft>
                <a:spcPts val="0"/>
              </a:spcAft>
              <a:buClr>
                <a:schemeClr val="dk1"/>
              </a:buClr>
              <a:buSzPct val="100000"/>
              <a:buChar char="•"/>
            </a:pPr>
            <a:r>
              <a:rPr lang="en-GB"/>
              <a:t>Poor spelling and grammar</a:t>
            </a:r>
            <a:endParaRPr/>
          </a:p>
          <a:p>
            <a:pPr marL="342900" lvl="0" indent="-342900" algn="l" rtl="0">
              <a:spcBef>
                <a:spcPts val="434"/>
              </a:spcBef>
              <a:spcAft>
                <a:spcPts val="0"/>
              </a:spcAft>
              <a:buClr>
                <a:schemeClr val="dk1"/>
              </a:buClr>
              <a:buSzPct val="100000"/>
              <a:buChar char="•"/>
            </a:pPr>
            <a:r>
              <a:rPr lang="en-GB"/>
              <a:t>Trouble with grasping a pencil correctly</a:t>
            </a:r>
            <a:endParaRPr/>
          </a:p>
          <a:p>
            <a:pPr marL="342900" lvl="0" indent="-342900" algn="l" rtl="0">
              <a:spcBef>
                <a:spcPts val="434"/>
              </a:spcBef>
              <a:spcAft>
                <a:spcPts val="0"/>
              </a:spcAft>
              <a:buClr>
                <a:schemeClr val="dk1"/>
              </a:buClr>
              <a:buSzPct val="100000"/>
              <a:buChar char="•"/>
            </a:pPr>
            <a:r>
              <a:rPr lang="en-GB"/>
              <a:t>Poor punctuation skills</a:t>
            </a:r>
            <a:endParaRPr/>
          </a:p>
          <a:p>
            <a:pPr marL="342900" lvl="0" indent="-342900" algn="l" rtl="0">
              <a:spcBef>
                <a:spcPts val="434"/>
              </a:spcBef>
              <a:spcAft>
                <a:spcPts val="0"/>
              </a:spcAft>
              <a:buClr>
                <a:schemeClr val="dk1"/>
              </a:buClr>
              <a:buSzPct val="100000"/>
              <a:buChar char="•"/>
            </a:pPr>
            <a:r>
              <a:rPr lang="en-GB"/>
              <a:t>Run-on sentences and lack of paragraph breaks</a:t>
            </a:r>
            <a:endParaRPr/>
          </a:p>
          <a:p>
            <a:pPr marL="342900" lvl="0" indent="-205105" algn="l" rtl="0">
              <a:spcBef>
                <a:spcPts val="434"/>
              </a:spcBef>
              <a:spcAft>
                <a:spcPts val="0"/>
              </a:spcAft>
              <a:buClr>
                <a:schemeClr val="dk1"/>
              </a:buClr>
              <a:buSzPct val="100000"/>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7"/>
          <p:cNvSpPr txBox="1">
            <a:spLocks noGrp="1"/>
          </p:cNvSpPr>
          <p:nvPr>
            <p:ph type="title"/>
          </p:nvPr>
        </p:nvSpPr>
        <p:spPr>
          <a:xfrm>
            <a:off x="457200" y="274638"/>
            <a:ext cx="8229600" cy="1401762"/>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4400"/>
              <a:buFont typeface="Calibri"/>
              <a:buNone/>
            </a:pPr>
            <a:r>
              <a:rPr lang="en-GB"/>
              <a:t>Possible emotional and social impact</a:t>
            </a:r>
            <a:endParaRPr/>
          </a:p>
        </p:txBody>
      </p:sp>
      <p:sp>
        <p:nvSpPr>
          <p:cNvPr id="117" name="Google Shape;117;p17"/>
          <p:cNvSpPr txBox="1">
            <a:spLocks noGrp="1"/>
          </p:cNvSpPr>
          <p:nvPr>
            <p:ph type="body" idx="1"/>
          </p:nvPr>
        </p:nvSpPr>
        <p:spPr>
          <a:xfrm>
            <a:off x="457200" y="1676400"/>
            <a:ext cx="4038600" cy="4449763"/>
          </a:xfrm>
          <a:prstGeom prst="rect">
            <a:avLst/>
          </a:prstGeom>
          <a:noFill/>
          <a:ln>
            <a:noFill/>
          </a:ln>
        </p:spPr>
        <p:txBody>
          <a:bodyPr spcFirstLastPara="1" wrap="square" lIns="91425" tIns="45700" rIns="91425" bIns="45700" anchor="t" anchorCtr="0">
            <a:normAutofit lnSpcReduction="10000"/>
          </a:bodyPr>
          <a:lstStyle/>
          <a:p>
            <a:pPr marL="342900" lvl="0" indent="-342900" algn="l" rtl="0">
              <a:spcBef>
                <a:spcPts val="0"/>
              </a:spcBef>
              <a:spcAft>
                <a:spcPts val="0"/>
              </a:spcAft>
              <a:buClr>
                <a:schemeClr val="dk1"/>
              </a:buClr>
              <a:buSzPts val="2800"/>
              <a:buNone/>
            </a:pPr>
            <a:r>
              <a:rPr lang="en-GB" b="1"/>
              <a:t>Dyspraxia</a:t>
            </a:r>
            <a:endParaRPr/>
          </a:p>
          <a:p>
            <a:pPr marL="342900" lvl="0" indent="-342900" algn="l" rtl="0">
              <a:spcBef>
                <a:spcPts val="560"/>
              </a:spcBef>
              <a:spcAft>
                <a:spcPts val="0"/>
              </a:spcAft>
              <a:buClr>
                <a:schemeClr val="dk1"/>
              </a:buClr>
              <a:buSzPts val="2800"/>
              <a:buChar char="•"/>
            </a:pPr>
            <a:r>
              <a:rPr lang="en-GB"/>
              <a:t>Pupils with dyspraxia may avoid games and sports that call attention to their physical awkwardness. They may also experience </a:t>
            </a:r>
            <a:r>
              <a:rPr lang="en-GB" u="sng">
                <a:solidFill>
                  <a:schemeClr val="hlink"/>
                </a:solidFill>
                <a:hlinkClick r:id="rId3"/>
              </a:rPr>
              <a:t>anxiety</a:t>
            </a:r>
            <a:r>
              <a:rPr lang="en-GB"/>
              <a:t> at a higher rate than other children, for unknown reasons.</a:t>
            </a:r>
            <a:endParaRPr/>
          </a:p>
        </p:txBody>
      </p:sp>
      <p:sp>
        <p:nvSpPr>
          <p:cNvPr id="118" name="Google Shape;118;p17"/>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lnSpcReduction="10000"/>
          </a:bodyPr>
          <a:lstStyle/>
          <a:p>
            <a:pPr marL="342900" lvl="0" indent="-342900" algn="l" rtl="0">
              <a:spcBef>
                <a:spcPts val="0"/>
              </a:spcBef>
              <a:spcAft>
                <a:spcPts val="0"/>
              </a:spcAft>
              <a:buClr>
                <a:schemeClr val="dk1"/>
              </a:buClr>
              <a:buSzPts val="2800"/>
              <a:buNone/>
            </a:pPr>
            <a:r>
              <a:rPr lang="en-GB" b="1"/>
              <a:t>Dysgraphia</a:t>
            </a:r>
            <a:endParaRPr/>
          </a:p>
          <a:p>
            <a:pPr marL="342900" lvl="0" indent="-342900" algn="l" rtl="0">
              <a:spcBef>
                <a:spcPts val="560"/>
              </a:spcBef>
              <a:spcAft>
                <a:spcPts val="0"/>
              </a:spcAft>
              <a:buClr>
                <a:schemeClr val="dk1"/>
              </a:buClr>
              <a:buSzPts val="2800"/>
              <a:buChar char="•"/>
            </a:pPr>
            <a:r>
              <a:rPr lang="en-GB"/>
              <a:t>As can happen with any learning issue, pupils with dysgraphia may feel </a:t>
            </a:r>
            <a:r>
              <a:rPr lang="en-GB" u="sng">
                <a:solidFill>
                  <a:schemeClr val="hlink"/>
                </a:solidFill>
                <a:hlinkClick r:id="rId4"/>
              </a:rPr>
              <a:t>frustrated or angry</a:t>
            </a:r>
            <a:r>
              <a:rPr lang="en-GB"/>
              <a:t> about their challenges. They can also have trouble with self-esteem.</a:t>
            </a:r>
            <a:endParaRPr/>
          </a:p>
          <a:p>
            <a:pPr marL="342900" lvl="0" indent="-165100" algn="l" rtl="0">
              <a:spcBef>
                <a:spcPts val="560"/>
              </a:spcBef>
              <a:spcAft>
                <a:spcPts val="0"/>
              </a:spcAft>
              <a:buClr>
                <a:schemeClr val="dk1"/>
              </a:buClr>
              <a:buSzPts val="2800"/>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1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What can help</a:t>
            </a:r>
            <a:endParaRPr/>
          </a:p>
        </p:txBody>
      </p:sp>
      <p:sp>
        <p:nvSpPr>
          <p:cNvPr id="124" name="Google Shape;124;p18"/>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fontScale="85000" lnSpcReduction="20000"/>
          </a:bodyPr>
          <a:lstStyle/>
          <a:p>
            <a:pPr marL="342900" lvl="0" indent="-342900" algn="l" rtl="0">
              <a:spcBef>
                <a:spcPts val="0"/>
              </a:spcBef>
              <a:spcAft>
                <a:spcPts val="0"/>
              </a:spcAft>
              <a:buClr>
                <a:schemeClr val="dk1"/>
              </a:buClr>
              <a:buSzPct val="100000"/>
              <a:buNone/>
            </a:pPr>
            <a:r>
              <a:rPr lang="en-GB" b="1"/>
              <a:t>Dyspraxia</a:t>
            </a:r>
            <a:endParaRPr b="1" u="sng">
              <a:solidFill>
                <a:schemeClr val="hlink"/>
              </a:solidFill>
              <a:hlinkClick r:id="rId3"/>
            </a:endParaRPr>
          </a:p>
          <a:p>
            <a:pPr marL="342900" lvl="0" indent="-342900" algn="l" rtl="0">
              <a:spcBef>
                <a:spcPts val="476"/>
              </a:spcBef>
              <a:spcAft>
                <a:spcPts val="0"/>
              </a:spcAft>
              <a:buClr>
                <a:schemeClr val="dk1"/>
              </a:buClr>
              <a:buSzPct val="100000"/>
              <a:buChar char="•"/>
            </a:pPr>
            <a:r>
              <a:rPr lang="en-GB"/>
              <a:t>Occupational therapy (OT) or physical therapy can strengthen gross and fine motor skills. OT can also help with balance and body awareness.</a:t>
            </a:r>
            <a:endParaRPr/>
          </a:p>
          <a:p>
            <a:pPr marL="342900" lvl="0" indent="-342900" algn="l" rtl="0">
              <a:spcBef>
                <a:spcPts val="476"/>
              </a:spcBef>
              <a:spcAft>
                <a:spcPts val="0"/>
              </a:spcAft>
              <a:buClr>
                <a:schemeClr val="dk1"/>
              </a:buClr>
              <a:buSzPct val="100000"/>
              <a:buChar char="•"/>
            </a:pPr>
            <a:r>
              <a:rPr lang="en-GB"/>
              <a:t>Therapists can also work on breaking down physical tasks (such as brushing teeth) into smaller steps.</a:t>
            </a:r>
            <a:endParaRPr/>
          </a:p>
        </p:txBody>
      </p:sp>
      <p:sp>
        <p:nvSpPr>
          <p:cNvPr id="125" name="Google Shape;125;p18"/>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fontScale="85000" lnSpcReduction="20000"/>
          </a:bodyPr>
          <a:lstStyle/>
          <a:p>
            <a:pPr marL="342900" lvl="0" indent="-342900" algn="l" rtl="0">
              <a:spcBef>
                <a:spcPts val="0"/>
              </a:spcBef>
              <a:spcAft>
                <a:spcPts val="0"/>
              </a:spcAft>
              <a:buClr>
                <a:schemeClr val="dk1"/>
              </a:buClr>
              <a:buSzPct val="100000"/>
              <a:buNone/>
            </a:pPr>
            <a:r>
              <a:rPr lang="en-GB" b="1"/>
              <a:t>Dysgraphia</a:t>
            </a:r>
            <a:endParaRPr/>
          </a:p>
          <a:p>
            <a:pPr marL="342900" lvl="0" indent="-342900" algn="l" rtl="0">
              <a:spcBef>
                <a:spcPts val="476"/>
              </a:spcBef>
              <a:spcAft>
                <a:spcPts val="0"/>
              </a:spcAft>
              <a:buClr>
                <a:schemeClr val="dk1"/>
              </a:buClr>
              <a:buSzPct val="100000"/>
              <a:buChar char="•"/>
            </a:pPr>
            <a:r>
              <a:rPr lang="en-GB"/>
              <a:t>Graphic organisers can help pupils organise their thoughts.</a:t>
            </a:r>
            <a:endParaRPr/>
          </a:p>
          <a:p>
            <a:pPr marL="342900" lvl="0" indent="-342900" algn="l" rtl="0">
              <a:spcBef>
                <a:spcPts val="476"/>
              </a:spcBef>
              <a:spcAft>
                <a:spcPts val="0"/>
              </a:spcAft>
              <a:buSzPct val="100000"/>
              <a:buChar char="•"/>
            </a:pPr>
            <a:r>
              <a:rPr lang="en-GB"/>
              <a:t>Post it Notes</a:t>
            </a:r>
            <a:endParaRPr/>
          </a:p>
          <a:p>
            <a:pPr marL="342900" lvl="0" indent="-342900" algn="l" rtl="0">
              <a:spcBef>
                <a:spcPts val="476"/>
              </a:spcBef>
              <a:spcAft>
                <a:spcPts val="0"/>
              </a:spcAft>
              <a:buClr>
                <a:schemeClr val="dk1"/>
              </a:buClr>
              <a:buSzPct val="100000"/>
              <a:buChar char="•"/>
            </a:pPr>
            <a:r>
              <a:rPr lang="en-GB"/>
              <a:t>A checklist can make it easier to review and edit written work.</a:t>
            </a:r>
            <a:endParaRPr/>
          </a:p>
          <a:p>
            <a:pPr marL="342900" lvl="0" indent="-342900" algn="l" rtl="0">
              <a:spcBef>
                <a:spcPts val="476"/>
              </a:spcBef>
              <a:spcAft>
                <a:spcPts val="0"/>
              </a:spcAft>
              <a:buClr>
                <a:schemeClr val="dk1"/>
              </a:buClr>
              <a:buSzPct val="100000"/>
              <a:buChar char="•"/>
            </a:pPr>
            <a:r>
              <a:rPr lang="en-GB"/>
              <a:t>Assistive technology or word processing can make writing easier.</a:t>
            </a:r>
            <a:endParaRPr/>
          </a:p>
          <a:p>
            <a:pPr marL="342900" lvl="0" indent="-342900" algn="l" rtl="0">
              <a:spcBef>
                <a:spcPts val="476"/>
              </a:spcBef>
              <a:spcAft>
                <a:spcPts val="0"/>
              </a:spcAft>
              <a:buClr>
                <a:schemeClr val="dk1"/>
              </a:buClr>
              <a:buSzPct val="100000"/>
              <a:buChar char="•"/>
            </a:pPr>
            <a:r>
              <a:rPr lang="en-GB"/>
              <a:t>OT can strengthen fine motor skills and support motor coordination.</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19"/>
          <p:cNvSpPr txBox="1">
            <a:spLocks noGrp="1"/>
          </p:cNvSpPr>
          <p:nvPr>
            <p:ph type="title"/>
          </p:nvPr>
        </p:nvSpPr>
        <p:spPr>
          <a:xfrm>
            <a:off x="457200" y="274638"/>
            <a:ext cx="8229600" cy="563562"/>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alibri"/>
              <a:buNone/>
            </a:pPr>
            <a:r>
              <a:rPr lang="en-GB"/>
              <a:t>Strategies</a:t>
            </a:r>
            <a:endParaRPr/>
          </a:p>
        </p:txBody>
      </p:sp>
      <p:sp>
        <p:nvSpPr>
          <p:cNvPr id="131" name="Google Shape;131;p19"/>
          <p:cNvSpPr txBox="1">
            <a:spLocks noGrp="1"/>
          </p:cNvSpPr>
          <p:nvPr>
            <p:ph type="body" idx="1"/>
          </p:nvPr>
        </p:nvSpPr>
        <p:spPr>
          <a:xfrm>
            <a:off x="457200" y="838200"/>
            <a:ext cx="4038600" cy="5791200"/>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1600"/>
              <a:buNone/>
            </a:pPr>
            <a:r>
              <a:rPr lang="en-GB" sz="1600" b="1"/>
              <a:t>Dyspraxia</a:t>
            </a:r>
            <a:endParaRPr/>
          </a:p>
          <a:p>
            <a:pPr marL="342900" lvl="0" indent="-342900" algn="l" rtl="0">
              <a:spcBef>
                <a:spcPts val="320"/>
              </a:spcBef>
              <a:spcAft>
                <a:spcPts val="0"/>
              </a:spcAft>
              <a:buClr>
                <a:schemeClr val="dk1"/>
              </a:buClr>
              <a:buSzPts val="1600"/>
              <a:buChar char="•"/>
            </a:pPr>
            <a:r>
              <a:rPr lang="en-GB" sz="1600"/>
              <a:t>Teaching physical skills in small parts before they’re taught to rest of class</a:t>
            </a:r>
            <a:endParaRPr/>
          </a:p>
          <a:p>
            <a:pPr marL="342900" lvl="0" indent="-342900" algn="l" rtl="0">
              <a:spcBef>
                <a:spcPts val="320"/>
              </a:spcBef>
              <a:spcAft>
                <a:spcPts val="0"/>
              </a:spcAft>
              <a:buClr>
                <a:schemeClr val="dk1"/>
              </a:buClr>
              <a:buSzPts val="1600"/>
              <a:buChar char="•"/>
            </a:pPr>
            <a:r>
              <a:rPr lang="en-GB" sz="1600"/>
              <a:t>Repeating activities to </a:t>
            </a:r>
            <a:r>
              <a:rPr lang="en-GB" sz="1600" u="sng">
                <a:solidFill>
                  <a:schemeClr val="hlink"/>
                </a:solidFill>
                <a:hlinkClick r:id="rId3"/>
              </a:rPr>
              <a:t>help develop motor pathways</a:t>
            </a:r>
            <a:r>
              <a:rPr lang="en-GB" sz="1600"/>
              <a:t>, which can help pupils get better at carrying out specific movements</a:t>
            </a:r>
            <a:endParaRPr/>
          </a:p>
          <a:p>
            <a:pPr marL="342900" lvl="0" indent="-342900" algn="l" rtl="0">
              <a:spcBef>
                <a:spcPts val="320"/>
              </a:spcBef>
              <a:spcAft>
                <a:spcPts val="0"/>
              </a:spcAft>
              <a:buClr>
                <a:schemeClr val="dk1"/>
              </a:buClr>
              <a:buSzPts val="1600"/>
              <a:buChar char="•"/>
            </a:pPr>
            <a:r>
              <a:rPr lang="en-GB" sz="1600" u="sng">
                <a:solidFill>
                  <a:schemeClr val="hlink"/>
                </a:solidFill>
                <a:hlinkClick r:id="rId4"/>
              </a:rPr>
              <a:t>Multisensory instruction</a:t>
            </a:r>
            <a:r>
              <a:rPr lang="en-GB" sz="1600"/>
              <a:t> to help students remember the steps for motor actions</a:t>
            </a:r>
            <a:endParaRPr/>
          </a:p>
          <a:p>
            <a:pPr marL="342900" lvl="0" indent="-342900" algn="l" rtl="0">
              <a:spcBef>
                <a:spcPts val="320"/>
              </a:spcBef>
              <a:spcAft>
                <a:spcPts val="0"/>
              </a:spcAft>
              <a:buClr>
                <a:schemeClr val="dk1"/>
              </a:buClr>
              <a:buSzPts val="1600"/>
              <a:buChar char="•"/>
            </a:pPr>
            <a:r>
              <a:rPr lang="en-GB" sz="1600"/>
              <a:t>Use of a keyboard for taking notes in class; use of a word processor in school</a:t>
            </a:r>
            <a:endParaRPr/>
          </a:p>
          <a:p>
            <a:pPr marL="342900" lvl="0" indent="-342900" algn="l" rtl="0">
              <a:spcBef>
                <a:spcPts val="320"/>
              </a:spcBef>
              <a:spcAft>
                <a:spcPts val="0"/>
              </a:spcAft>
              <a:buClr>
                <a:schemeClr val="dk1"/>
              </a:buClr>
              <a:buSzPts val="1600"/>
              <a:buChar char="•"/>
            </a:pPr>
            <a:r>
              <a:rPr lang="en-GB" sz="1600"/>
              <a:t>Keyboarding instruction</a:t>
            </a:r>
            <a:endParaRPr/>
          </a:p>
          <a:p>
            <a:pPr marL="342900" lvl="0" indent="-342900" algn="l" rtl="0">
              <a:spcBef>
                <a:spcPts val="320"/>
              </a:spcBef>
              <a:spcAft>
                <a:spcPts val="0"/>
              </a:spcAft>
              <a:buClr>
                <a:schemeClr val="dk1"/>
              </a:buClr>
              <a:buSzPts val="1600"/>
              <a:buChar char="•"/>
            </a:pPr>
            <a:r>
              <a:rPr lang="en-GB" sz="1600"/>
              <a:t>Extended time on tests and assignments that involve writing</a:t>
            </a:r>
            <a:endParaRPr/>
          </a:p>
          <a:p>
            <a:pPr marL="342900" lvl="0" indent="-342900" algn="l" rtl="0">
              <a:spcBef>
                <a:spcPts val="320"/>
              </a:spcBef>
              <a:spcAft>
                <a:spcPts val="0"/>
              </a:spcAft>
              <a:buClr>
                <a:schemeClr val="dk1"/>
              </a:buClr>
              <a:buSzPts val="1600"/>
              <a:buChar char="•"/>
            </a:pPr>
            <a:r>
              <a:rPr lang="en-GB" sz="1600"/>
              <a:t>Access to another student’s or the teacher’s notes</a:t>
            </a:r>
            <a:endParaRPr/>
          </a:p>
          <a:p>
            <a:pPr marL="342900" lvl="0" indent="-342900" algn="l" rtl="0">
              <a:spcBef>
                <a:spcPts val="320"/>
              </a:spcBef>
              <a:spcAft>
                <a:spcPts val="0"/>
              </a:spcAft>
              <a:buClr>
                <a:schemeClr val="dk1"/>
              </a:buClr>
              <a:buSzPts val="1600"/>
              <a:buChar char="•"/>
            </a:pPr>
            <a:r>
              <a:rPr lang="en-GB" sz="1600"/>
              <a:t>Option to respond in alternative ways rather than writing</a:t>
            </a:r>
            <a:endParaRPr/>
          </a:p>
          <a:p>
            <a:pPr marL="342900" lvl="0" indent="-342900" algn="l" rtl="0">
              <a:spcBef>
                <a:spcPts val="320"/>
              </a:spcBef>
              <a:spcAft>
                <a:spcPts val="0"/>
              </a:spcAft>
              <a:buClr>
                <a:schemeClr val="dk1"/>
              </a:buClr>
              <a:buSzPts val="1600"/>
              <a:buChar char="•"/>
            </a:pPr>
            <a:r>
              <a:rPr lang="en-GB" sz="1600"/>
              <a:t>Sentence starters to show how to begin a writing assignment</a:t>
            </a:r>
            <a:endParaRPr/>
          </a:p>
          <a:p>
            <a:pPr marL="342900" lvl="0" indent="-342900" algn="l" rtl="0">
              <a:spcBef>
                <a:spcPts val="320"/>
              </a:spcBef>
              <a:spcAft>
                <a:spcPts val="0"/>
              </a:spcAft>
              <a:buClr>
                <a:schemeClr val="dk1"/>
              </a:buClr>
              <a:buSzPts val="1600"/>
              <a:buChar char="•"/>
            </a:pPr>
            <a:r>
              <a:rPr lang="en-GB" sz="1600"/>
              <a:t>Breaking writing assignments into steps</a:t>
            </a:r>
            <a:endParaRPr/>
          </a:p>
          <a:p>
            <a:pPr marL="342900" lvl="0" indent="-342900" algn="l" rtl="0">
              <a:spcBef>
                <a:spcPts val="320"/>
              </a:spcBef>
              <a:spcAft>
                <a:spcPts val="0"/>
              </a:spcAft>
              <a:buClr>
                <a:schemeClr val="dk1"/>
              </a:buClr>
              <a:buSzPts val="1600"/>
              <a:buChar char="•"/>
            </a:pPr>
            <a:r>
              <a:rPr lang="en-GB" sz="1600"/>
              <a:t>Worksheets, notes and textbooks with larger print</a:t>
            </a:r>
            <a:endParaRPr sz="1600"/>
          </a:p>
        </p:txBody>
      </p:sp>
      <p:sp>
        <p:nvSpPr>
          <p:cNvPr id="132" name="Google Shape;132;p19"/>
          <p:cNvSpPr txBox="1">
            <a:spLocks noGrp="1"/>
          </p:cNvSpPr>
          <p:nvPr>
            <p:ph type="body" idx="2"/>
          </p:nvPr>
        </p:nvSpPr>
        <p:spPr>
          <a:xfrm>
            <a:off x="4648200" y="1143000"/>
            <a:ext cx="4038600" cy="5257800"/>
          </a:xfrm>
          <a:prstGeom prst="rect">
            <a:avLst/>
          </a:prstGeom>
          <a:noFill/>
          <a:ln>
            <a:noFill/>
          </a:ln>
        </p:spPr>
        <p:txBody>
          <a:bodyPr spcFirstLastPara="1" wrap="square" lIns="91425" tIns="45700" rIns="91425" bIns="45700" anchor="t" anchorCtr="0">
            <a:normAutofit fontScale="55000" lnSpcReduction="20000"/>
          </a:bodyPr>
          <a:lstStyle/>
          <a:p>
            <a:pPr marL="342900" lvl="0" indent="-342900" algn="l" rtl="0">
              <a:spcBef>
                <a:spcPts val="0"/>
              </a:spcBef>
              <a:spcAft>
                <a:spcPts val="0"/>
              </a:spcAft>
              <a:buClr>
                <a:schemeClr val="dk1"/>
              </a:buClr>
              <a:buSzPct val="100000"/>
              <a:buNone/>
            </a:pPr>
            <a:r>
              <a:rPr lang="en-GB" sz="3600" b="1"/>
              <a:t>Dysgraphia</a:t>
            </a:r>
            <a:endParaRPr/>
          </a:p>
          <a:p>
            <a:pPr marL="342900" lvl="0" indent="-342900" algn="l" rtl="0">
              <a:spcBef>
                <a:spcPts val="396"/>
              </a:spcBef>
              <a:spcAft>
                <a:spcPts val="0"/>
              </a:spcAft>
              <a:buClr>
                <a:schemeClr val="dk1"/>
              </a:buClr>
              <a:buSzPct val="100000"/>
              <a:buChar char="•"/>
            </a:pPr>
            <a:r>
              <a:rPr lang="en-GB" sz="3600"/>
              <a:t>Option to respond in alternative ways rather than writing</a:t>
            </a:r>
            <a:endParaRPr/>
          </a:p>
          <a:p>
            <a:pPr marL="342900" lvl="0" indent="-342900" algn="l" rtl="0">
              <a:spcBef>
                <a:spcPts val="396"/>
              </a:spcBef>
              <a:spcAft>
                <a:spcPts val="0"/>
              </a:spcAft>
              <a:buClr>
                <a:schemeClr val="dk1"/>
              </a:buClr>
              <a:buSzPct val="100000"/>
              <a:buChar char="•"/>
            </a:pPr>
            <a:r>
              <a:rPr lang="en-GB" sz="3600"/>
              <a:t>Sentence starters to show how to begin a writing assignment</a:t>
            </a:r>
            <a:endParaRPr/>
          </a:p>
          <a:p>
            <a:pPr marL="342900" lvl="0" indent="-342900" algn="l" rtl="0">
              <a:spcBef>
                <a:spcPts val="396"/>
              </a:spcBef>
              <a:spcAft>
                <a:spcPts val="0"/>
              </a:spcAft>
              <a:buClr>
                <a:schemeClr val="dk1"/>
              </a:buClr>
              <a:buSzPct val="100000"/>
              <a:buChar char="•"/>
            </a:pPr>
            <a:r>
              <a:rPr lang="en-GB" sz="3600"/>
              <a:t>Breaking writing assignments into steps</a:t>
            </a:r>
            <a:endParaRPr/>
          </a:p>
          <a:p>
            <a:pPr marL="342900" lvl="0" indent="-342900" algn="l" rtl="0">
              <a:spcBef>
                <a:spcPts val="396"/>
              </a:spcBef>
              <a:spcAft>
                <a:spcPts val="0"/>
              </a:spcAft>
              <a:buClr>
                <a:schemeClr val="dk1"/>
              </a:buClr>
              <a:buSzPct val="100000"/>
              <a:buChar char="•"/>
            </a:pPr>
            <a:r>
              <a:rPr lang="en-GB" sz="3600"/>
              <a:t>Use of a keyboard for taking notes in class; use of a word processor in school</a:t>
            </a:r>
            <a:endParaRPr/>
          </a:p>
          <a:p>
            <a:pPr marL="342900" lvl="0" indent="-342900" algn="l" rtl="0">
              <a:spcBef>
                <a:spcPts val="396"/>
              </a:spcBef>
              <a:spcAft>
                <a:spcPts val="0"/>
              </a:spcAft>
              <a:buClr>
                <a:schemeClr val="dk1"/>
              </a:buClr>
              <a:buSzPct val="100000"/>
              <a:buChar char="•"/>
            </a:pPr>
            <a:r>
              <a:rPr lang="en-GB" sz="3600"/>
              <a:t>Keyboarding instruction</a:t>
            </a:r>
            <a:endParaRPr/>
          </a:p>
          <a:p>
            <a:pPr marL="342900" lvl="0" indent="-342900" algn="l" rtl="0">
              <a:spcBef>
                <a:spcPts val="396"/>
              </a:spcBef>
              <a:spcAft>
                <a:spcPts val="0"/>
              </a:spcAft>
              <a:buClr>
                <a:schemeClr val="dk1"/>
              </a:buClr>
              <a:buSzPct val="100000"/>
              <a:buChar char="•"/>
            </a:pPr>
            <a:r>
              <a:rPr lang="en-GB" sz="3600"/>
              <a:t>Extended time on tests and assignments that involve writing</a:t>
            </a:r>
            <a:endParaRPr/>
          </a:p>
          <a:p>
            <a:pPr marL="342900" lvl="0" indent="-342900" algn="l" rtl="0">
              <a:spcBef>
                <a:spcPts val="396"/>
              </a:spcBef>
              <a:spcAft>
                <a:spcPts val="0"/>
              </a:spcAft>
              <a:buClr>
                <a:schemeClr val="dk1"/>
              </a:buClr>
              <a:buSzPct val="100000"/>
              <a:buChar char="•"/>
            </a:pPr>
            <a:r>
              <a:rPr lang="en-GB" sz="3600"/>
              <a:t>Access to another student’s or the teacher’s notes</a:t>
            </a:r>
            <a:endParaRPr/>
          </a:p>
          <a:p>
            <a:pPr marL="342900" lvl="0" indent="-342900" algn="l" rtl="0">
              <a:spcBef>
                <a:spcPts val="396"/>
              </a:spcBef>
              <a:spcAft>
                <a:spcPts val="0"/>
              </a:spcAft>
              <a:buClr>
                <a:schemeClr val="dk1"/>
              </a:buClr>
              <a:buSzPct val="100000"/>
              <a:buChar char="•"/>
            </a:pPr>
            <a:r>
              <a:rPr lang="en-GB" sz="3600"/>
              <a:t>Permission to record class lectures</a:t>
            </a:r>
            <a:endParaRPr/>
          </a:p>
          <a:p>
            <a:pPr marL="342900" lvl="0" indent="-245109" algn="l" rtl="0">
              <a:spcBef>
                <a:spcPts val="308"/>
              </a:spcBef>
              <a:spcAft>
                <a:spcPts val="0"/>
              </a:spcAft>
              <a:buClr>
                <a:schemeClr val="dk1"/>
              </a:buClr>
              <a:buSzPct val="100000"/>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20"/>
          <p:cNvSpPr txBox="1">
            <a:spLocks noGrp="1"/>
          </p:cNvSpPr>
          <p:nvPr>
            <p:ph type="title"/>
          </p:nvPr>
        </p:nvSpPr>
        <p:spPr>
          <a:xfrm>
            <a:off x="457200" y="274638"/>
            <a:ext cx="8229600" cy="944562"/>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What you can do at home</a:t>
            </a:r>
            <a:endParaRPr/>
          </a:p>
        </p:txBody>
      </p:sp>
      <p:sp>
        <p:nvSpPr>
          <p:cNvPr id="138" name="Google Shape;138;p20"/>
          <p:cNvSpPr txBox="1">
            <a:spLocks noGrp="1"/>
          </p:cNvSpPr>
          <p:nvPr>
            <p:ph type="body" idx="1"/>
          </p:nvPr>
        </p:nvSpPr>
        <p:spPr>
          <a:xfrm>
            <a:off x="457200" y="1219200"/>
            <a:ext cx="4038600" cy="5410200"/>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1700"/>
              <a:buNone/>
            </a:pPr>
            <a:r>
              <a:rPr lang="en-GB" sz="1700" b="1"/>
              <a:t>Dyspraxia</a:t>
            </a:r>
            <a:endParaRPr/>
          </a:p>
          <a:p>
            <a:pPr marL="342900" lvl="0" indent="-342900" algn="l" rtl="0">
              <a:spcBef>
                <a:spcPts val="340"/>
              </a:spcBef>
              <a:spcAft>
                <a:spcPts val="0"/>
              </a:spcAft>
              <a:buClr>
                <a:schemeClr val="dk1"/>
              </a:buClr>
              <a:buSzPts val="1700"/>
              <a:buChar char="•"/>
            </a:pPr>
            <a:r>
              <a:rPr lang="en-GB" sz="1700"/>
              <a:t>Provide lots of opportunities for physical activity like running or swimming to develop gross motor skills, muscle strength, coordination and “</a:t>
            </a:r>
            <a:r>
              <a:rPr lang="en-GB" sz="1700" u="sng">
                <a:solidFill>
                  <a:schemeClr val="hlink"/>
                </a:solidFill>
                <a:hlinkClick r:id="rId3"/>
              </a:rPr>
              <a:t>muscle memory</a:t>
            </a:r>
            <a:r>
              <a:rPr lang="en-GB" sz="1700"/>
              <a:t>.” (You can even turn your living room into an obstacle course using pillows or wastebaskets to help with motor planning.)</a:t>
            </a:r>
            <a:endParaRPr/>
          </a:p>
          <a:p>
            <a:pPr marL="342900" lvl="0" indent="-342900" algn="l" rtl="0">
              <a:spcBef>
                <a:spcPts val="340"/>
              </a:spcBef>
              <a:spcAft>
                <a:spcPts val="0"/>
              </a:spcAft>
              <a:buClr>
                <a:schemeClr val="dk1"/>
              </a:buClr>
              <a:buSzPts val="1700"/>
              <a:buChar char="•"/>
            </a:pPr>
            <a:r>
              <a:rPr lang="en-GB" sz="1700"/>
              <a:t>Have your child play with jigsaw puzzles to help with </a:t>
            </a:r>
            <a:r>
              <a:rPr lang="en-GB" sz="1700" u="sng">
                <a:solidFill>
                  <a:schemeClr val="hlink"/>
                </a:solidFill>
                <a:hlinkClick r:id="rId4"/>
              </a:rPr>
              <a:t>visual and spatial perception</a:t>
            </a:r>
            <a:r>
              <a:rPr lang="en-GB" sz="1700"/>
              <a:t>.</a:t>
            </a:r>
            <a:endParaRPr/>
          </a:p>
          <a:p>
            <a:pPr marL="342900" lvl="0" indent="-342900" algn="l" rtl="0">
              <a:spcBef>
                <a:spcPts val="340"/>
              </a:spcBef>
              <a:spcAft>
                <a:spcPts val="0"/>
              </a:spcAft>
              <a:buClr>
                <a:schemeClr val="dk1"/>
              </a:buClr>
              <a:buSzPts val="1700"/>
              <a:buChar char="•"/>
            </a:pPr>
            <a:r>
              <a:rPr lang="en-GB" sz="1700"/>
              <a:t>Toss beanbags and balls to practice hand-eye coordination.</a:t>
            </a:r>
            <a:endParaRPr/>
          </a:p>
          <a:p>
            <a:pPr marL="342900" lvl="0" indent="-342900" algn="l" rtl="0">
              <a:spcBef>
                <a:spcPts val="340"/>
              </a:spcBef>
              <a:spcAft>
                <a:spcPts val="0"/>
              </a:spcAft>
              <a:buClr>
                <a:schemeClr val="dk1"/>
              </a:buClr>
              <a:buSzPts val="1700"/>
              <a:buChar char="•"/>
            </a:pPr>
            <a:r>
              <a:rPr lang="en-GB" sz="1700"/>
              <a:t>Have your child work on keyboarding skills.</a:t>
            </a:r>
            <a:endParaRPr/>
          </a:p>
          <a:p>
            <a:pPr marL="342900" lvl="0" indent="-342900" algn="l" rtl="0">
              <a:spcBef>
                <a:spcPts val="340"/>
              </a:spcBef>
              <a:spcAft>
                <a:spcPts val="0"/>
              </a:spcAft>
              <a:buClr>
                <a:schemeClr val="dk1"/>
              </a:buClr>
              <a:buSzPts val="1700"/>
              <a:buChar char="•"/>
            </a:pPr>
            <a:r>
              <a:rPr lang="en-GB" sz="1700"/>
              <a:t>Use speech-to-text tools to translate your child’s speech into writing.</a:t>
            </a:r>
            <a:endParaRPr/>
          </a:p>
          <a:p>
            <a:pPr marL="342900" lvl="0" indent="-342900" algn="l" rtl="0">
              <a:spcBef>
                <a:spcPts val="340"/>
              </a:spcBef>
              <a:spcAft>
                <a:spcPts val="0"/>
              </a:spcAft>
              <a:buClr>
                <a:schemeClr val="dk1"/>
              </a:buClr>
              <a:buSzPts val="1700"/>
              <a:buChar char="•"/>
            </a:pPr>
            <a:r>
              <a:rPr lang="en-GB" sz="1700"/>
              <a:t>Provide many opportunities for practice and repetition.</a:t>
            </a:r>
            <a:endParaRPr sz="1700"/>
          </a:p>
        </p:txBody>
      </p:sp>
      <p:sp>
        <p:nvSpPr>
          <p:cNvPr id="139" name="Google Shape;139;p20"/>
          <p:cNvSpPr txBox="1">
            <a:spLocks noGrp="1"/>
          </p:cNvSpPr>
          <p:nvPr>
            <p:ph type="body" idx="2"/>
          </p:nvPr>
        </p:nvSpPr>
        <p:spPr>
          <a:xfrm>
            <a:off x="4648200" y="1219200"/>
            <a:ext cx="4038600" cy="4906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2400"/>
              <a:buNone/>
            </a:pPr>
            <a:r>
              <a:rPr lang="en-GB" sz="2400" b="1"/>
              <a:t>Dysgraphia</a:t>
            </a:r>
            <a:endParaRPr/>
          </a:p>
          <a:p>
            <a:pPr marL="342900" lvl="0" indent="-342900" algn="l" rtl="0">
              <a:spcBef>
                <a:spcPts val="480"/>
              </a:spcBef>
              <a:spcAft>
                <a:spcPts val="0"/>
              </a:spcAft>
              <a:buClr>
                <a:schemeClr val="dk1"/>
              </a:buClr>
              <a:buSzPts val="2400"/>
              <a:buChar char="•"/>
            </a:pPr>
            <a:r>
              <a:rPr lang="en-GB" sz="2400"/>
              <a:t>Have your child work on keyboarding skills.</a:t>
            </a:r>
            <a:endParaRPr/>
          </a:p>
          <a:p>
            <a:pPr marL="342900" lvl="0" indent="-342900" algn="l" rtl="0">
              <a:spcBef>
                <a:spcPts val="480"/>
              </a:spcBef>
              <a:spcAft>
                <a:spcPts val="0"/>
              </a:spcAft>
              <a:buClr>
                <a:schemeClr val="dk1"/>
              </a:buClr>
              <a:buSzPts val="2400"/>
              <a:buChar char="•"/>
            </a:pPr>
            <a:r>
              <a:rPr lang="en-GB" sz="2400"/>
              <a:t>Use speech-to-text tools to translate your child’s speech into writing.</a:t>
            </a:r>
            <a:endParaRPr/>
          </a:p>
          <a:p>
            <a:pPr marL="342900" lvl="0" indent="-342900" algn="l" rtl="0">
              <a:spcBef>
                <a:spcPts val="480"/>
              </a:spcBef>
              <a:spcAft>
                <a:spcPts val="0"/>
              </a:spcAft>
              <a:buClr>
                <a:schemeClr val="dk1"/>
              </a:buClr>
              <a:buSzPts val="2400"/>
              <a:buChar char="•"/>
            </a:pPr>
            <a:r>
              <a:rPr lang="en-GB" sz="2400"/>
              <a:t>Use clay, shaving cream and other materials to practice forming letters at home.</a:t>
            </a:r>
            <a:endParaRPr/>
          </a:p>
          <a:p>
            <a:pPr marL="342900" lvl="0" indent="-342900" algn="l" rtl="0">
              <a:spcBef>
                <a:spcPts val="480"/>
              </a:spcBef>
              <a:spcAft>
                <a:spcPts val="0"/>
              </a:spcAft>
              <a:buClr>
                <a:schemeClr val="dk1"/>
              </a:buClr>
              <a:buSzPts val="2400"/>
              <a:buChar char="•"/>
            </a:pPr>
            <a:r>
              <a:rPr lang="en-GB" sz="2400"/>
              <a:t>Have your child shake or rub his hands to relieve tension before writing or as a break while writing.</a:t>
            </a:r>
            <a:endParaRPr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2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Hyper-mobility</a:t>
            </a:r>
            <a:endParaRPr/>
          </a:p>
        </p:txBody>
      </p:sp>
      <p:sp>
        <p:nvSpPr>
          <p:cNvPr id="146" name="Google Shape;146;p21"/>
          <p:cNvSpPr txBox="1">
            <a:spLocks noGrp="1"/>
          </p:cNvSpPr>
          <p:nvPr>
            <p:ph type="body" idx="1"/>
          </p:nvPr>
        </p:nvSpPr>
        <p:spPr>
          <a:xfrm>
            <a:off x="457200" y="1447800"/>
            <a:ext cx="8229600" cy="4678363"/>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Clr>
                <a:schemeClr val="dk1"/>
              </a:buClr>
              <a:buSzPts val="2400"/>
              <a:buChar char="•"/>
            </a:pPr>
            <a:r>
              <a:rPr lang="en-GB" sz="2400" b="1"/>
              <a:t>Hyper-mobility</a:t>
            </a:r>
            <a:r>
              <a:rPr lang="en-GB" sz="2400"/>
              <a:t> syndrome is a condition that features joints that easily move beyond the normal range expected for that particular joint. </a:t>
            </a:r>
            <a:r>
              <a:rPr lang="en-GB" sz="2400" b="1"/>
              <a:t>Hyper-mobile</a:t>
            </a:r>
            <a:r>
              <a:rPr lang="en-GB" sz="2400"/>
              <a:t> joints tend to be inherited. Symptoms of the joint </a:t>
            </a:r>
            <a:r>
              <a:rPr lang="en-GB" sz="2400" b="1"/>
              <a:t>hyper-mobility</a:t>
            </a:r>
            <a:r>
              <a:rPr lang="en-GB" sz="2400"/>
              <a:t> syndrome include pain in the knees, fingers, hips, and elbows.</a:t>
            </a:r>
            <a:endParaRPr sz="2400"/>
          </a:p>
        </p:txBody>
      </p:sp>
      <p:pic>
        <p:nvPicPr>
          <p:cNvPr id="147" name="Google Shape;147;p21" descr="Image result for hypermobility"/>
          <p:cNvPicPr preferRelativeResize="0"/>
          <p:nvPr/>
        </p:nvPicPr>
        <p:blipFill rotWithShape="1">
          <a:blip r:embed="rId3">
            <a:alphaModFix/>
          </a:blip>
          <a:srcRect/>
          <a:stretch/>
        </p:blipFill>
        <p:spPr>
          <a:xfrm>
            <a:off x="685800" y="3505200"/>
            <a:ext cx="3533457" cy="3014345"/>
          </a:xfrm>
          <a:prstGeom prst="rect">
            <a:avLst/>
          </a:prstGeom>
          <a:noFill/>
          <a:ln>
            <a:noFill/>
          </a:ln>
        </p:spPr>
      </p:pic>
      <p:pic>
        <p:nvPicPr>
          <p:cNvPr id="148" name="Google Shape;148;p21" descr="Image result for hypermobility"/>
          <p:cNvPicPr preferRelativeResize="0"/>
          <p:nvPr/>
        </p:nvPicPr>
        <p:blipFill rotWithShape="1">
          <a:blip r:embed="rId4">
            <a:alphaModFix/>
          </a:blip>
          <a:srcRect/>
          <a:stretch/>
        </p:blipFill>
        <p:spPr>
          <a:xfrm>
            <a:off x="5181600" y="3505200"/>
            <a:ext cx="3200400" cy="305689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Know your Tools</a:t>
            </a:r>
            <a:endParaRPr/>
          </a:p>
        </p:txBody>
      </p:sp>
      <p:pic>
        <p:nvPicPr>
          <p:cNvPr id="155" name="Google Shape;155;p22" descr="Image result for images of hands doing exercise"/>
          <p:cNvPicPr preferRelativeResize="0">
            <a:picLocks noGrp="1"/>
          </p:cNvPicPr>
          <p:nvPr>
            <p:ph type="body" idx="1"/>
          </p:nvPr>
        </p:nvPicPr>
        <p:blipFill rotWithShape="1">
          <a:blip r:embed="rId3">
            <a:alphaModFix/>
          </a:blip>
          <a:srcRect/>
          <a:stretch/>
        </p:blipFill>
        <p:spPr>
          <a:xfrm>
            <a:off x="838200" y="1219200"/>
            <a:ext cx="3733799" cy="4906963"/>
          </a:xfrm>
          <a:prstGeom prst="rect">
            <a:avLst/>
          </a:prstGeom>
          <a:noFill/>
          <a:ln>
            <a:noFill/>
          </a:ln>
        </p:spPr>
      </p:pic>
      <p:pic>
        <p:nvPicPr>
          <p:cNvPr id="156" name="Google Shape;156;p22" descr="Image result for hand exercises for writing"/>
          <p:cNvPicPr preferRelativeResize="0"/>
          <p:nvPr/>
        </p:nvPicPr>
        <p:blipFill rotWithShape="1">
          <a:blip r:embed="rId4">
            <a:alphaModFix/>
          </a:blip>
          <a:srcRect/>
          <a:stretch/>
        </p:blipFill>
        <p:spPr>
          <a:xfrm>
            <a:off x="4648200" y="1447800"/>
            <a:ext cx="3581400" cy="43434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Warm-up Activities</a:t>
            </a:r>
            <a:endParaRPr/>
          </a:p>
        </p:txBody>
      </p:sp>
      <p:graphicFrame>
        <p:nvGraphicFramePr>
          <p:cNvPr id="162" name="Google Shape;162;p23"/>
          <p:cNvGraphicFramePr/>
          <p:nvPr/>
        </p:nvGraphicFramePr>
        <p:xfrm>
          <a:off x="457200" y="1600200"/>
          <a:ext cx="8229600" cy="4724400"/>
        </p:xfrm>
        <a:graphic>
          <a:graphicData uri="http://schemas.openxmlformats.org/drawingml/2006/table">
            <a:tbl>
              <a:tblPr firstRow="1" bandRow="1">
                <a:noFill/>
                <a:tableStyleId>{43C04441-657C-47FE-A8FF-8C820A2CF47C}</a:tableStyleId>
              </a:tblPr>
              <a:tblGrid>
                <a:gridCol w="2743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2362200">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0"/>
                  </a:ext>
                </a:extLst>
              </a:tr>
              <a:tr h="2362200">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1"/>
                  </a:ext>
                </a:extLst>
              </a:tr>
            </a:tbl>
          </a:graphicData>
        </a:graphic>
      </p:graphicFrame>
      <p:pic>
        <p:nvPicPr>
          <p:cNvPr id="163" name="Google Shape;163;p23" descr="Image result for images of hands doing exercise"/>
          <p:cNvPicPr preferRelativeResize="0"/>
          <p:nvPr/>
        </p:nvPicPr>
        <p:blipFill rotWithShape="1">
          <a:blip r:embed="rId3">
            <a:alphaModFix/>
          </a:blip>
          <a:srcRect/>
          <a:stretch/>
        </p:blipFill>
        <p:spPr>
          <a:xfrm>
            <a:off x="5943600" y="1600200"/>
            <a:ext cx="2819400" cy="2362201"/>
          </a:xfrm>
          <a:prstGeom prst="rect">
            <a:avLst/>
          </a:prstGeom>
          <a:noFill/>
          <a:ln>
            <a:noFill/>
          </a:ln>
        </p:spPr>
      </p:pic>
      <p:pic>
        <p:nvPicPr>
          <p:cNvPr id="164" name="Google Shape;164;p23" descr="Related image"/>
          <p:cNvPicPr preferRelativeResize="0"/>
          <p:nvPr/>
        </p:nvPicPr>
        <p:blipFill rotWithShape="1">
          <a:blip r:embed="rId4">
            <a:alphaModFix/>
          </a:blip>
          <a:srcRect/>
          <a:stretch/>
        </p:blipFill>
        <p:spPr>
          <a:xfrm>
            <a:off x="3200400" y="1600200"/>
            <a:ext cx="2743200" cy="2362200"/>
          </a:xfrm>
          <a:prstGeom prst="rect">
            <a:avLst/>
          </a:prstGeom>
          <a:noFill/>
          <a:ln>
            <a:noFill/>
          </a:ln>
        </p:spPr>
      </p:pic>
      <p:pic>
        <p:nvPicPr>
          <p:cNvPr id="165" name="Google Shape;165;p23" descr="Related image"/>
          <p:cNvPicPr preferRelativeResize="0"/>
          <p:nvPr/>
        </p:nvPicPr>
        <p:blipFill rotWithShape="1">
          <a:blip r:embed="rId5">
            <a:alphaModFix/>
          </a:blip>
          <a:srcRect/>
          <a:stretch/>
        </p:blipFill>
        <p:spPr>
          <a:xfrm>
            <a:off x="381000" y="1524000"/>
            <a:ext cx="2819400" cy="2438400"/>
          </a:xfrm>
          <a:prstGeom prst="rect">
            <a:avLst/>
          </a:prstGeom>
          <a:noFill/>
          <a:ln>
            <a:noFill/>
          </a:ln>
        </p:spPr>
      </p:pic>
      <p:pic>
        <p:nvPicPr>
          <p:cNvPr id="166" name="Google Shape;166;p23" descr="Related image"/>
          <p:cNvPicPr preferRelativeResize="0"/>
          <p:nvPr/>
        </p:nvPicPr>
        <p:blipFill rotWithShape="1">
          <a:blip r:embed="rId6">
            <a:alphaModFix/>
          </a:blip>
          <a:srcRect/>
          <a:stretch/>
        </p:blipFill>
        <p:spPr>
          <a:xfrm>
            <a:off x="5943600" y="3962400"/>
            <a:ext cx="2895600" cy="2438400"/>
          </a:xfrm>
          <a:prstGeom prst="rect">
            <a:avLst/>
          </a:prstGeom>
          <a:noFill/>
          <a:ln>
            <a:noFill/>
          </a:ln>
        </p:spPr>
      </p:pic>
      <p:pic>
        <p:nvPicPr>
          <p:cNvPr id="167" name="Google Shape;167;p23" descr="Related image"/>
          <p:cNvPicPr preferRelativeResize="0"/>
          <p:nvPr/>
        </p:nvPicPr>
        <p:blipFill rotWithShape="1">
          <a:blip r:embed="rId7">
            <a:alphaModFix/>
          </a:blip>
          <a:srcRect/>
          <a:stretch/>
        </p:blipFill>
        <p:spPr>
          <a:xfrm>
            <a:off x="381000" y="3962400"/>
            <a:ext cx="2819400" cy="2438400"/>
          </a:xfrm>
          <a:prstGeom prst="rect">
            <a:avLst/>
          </a:prstGeom>
          <a:noFill/>
          <a:ln>
            <a:noFill/>
          </a:ln>
        </p:spPr>
      </p:pic>
      <p:pic>
        <p:nvPicPr>
          <p:cNvPr id="168" name="Google Shape;168;p23" descr="Related image"/>
          <p:cNvPicPr preferRelativeResize="0"/>
          <p:nvPr/>
        </p:nvPicPr>
        <p:blipFill rotWithShape="1">
          <a:blip r:embed="rId8">
            <a:alphaModFix/>
          </a:blip>
          <a:srcRect/>
          <a:stretch/>
        </p:blipFill>
        <p:spPr>
          <a:xfrm>
            <a:off x="3200400" y="3962400"/>
            <a:ext cx="2743200" cy="24384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2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Fine Motor Activities</a:t>
            </a:r>
            <a:endParaRPr/>
          </a:p>
        </p:txBody>
      </p:sp>
      <p:sp>
        <p:nvSpPr>
          <p:cNvPr id="175" name="Google Shape;175;p2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p>
            <a:pPr marL="342900" lvl="0" indent="-139700" algn="l" rtl="0">
              <a:spcBef>
                <a:spcPts val="0"/>
              </a:spcBef>
              <a:spcAft>
                <a:spcPts val="0"/>
              </a:spcAft>
              <a:buClr>
                <a:schemeClr val="dk1"/>
              </a:buClr>
              <a:buSzPts val="3200"/>
              <a:buNone/>
            </a:pPr>
            <a:endParaRPr/>
          </a:p>
          <a:p>
            <a:pPr marL="342900" lvl="0" indent="-139700" algn="l" rtl="0">
              <a:spcBef>
                <a:spcPts val="640"/>
              </a:spcBef>
              <a:spcAft>
                <a:spcPts val="0"/>
              </a:spcAft>
              <a:buClr>
                <a:schemeClr val="dk1"/>
              </a:buClr>
              <a:buSzPts val="3200"/>
              <a:buNone/>
            </a:pPr>
            <a:endParaRPr/>
          </a:p>
          <a:p>
            <a:pPr marL="342900" lvl="0" indent="-139700" algn="l" rtl="0">
              <a:spcBef>
                <a:spcPts val="640"/>
              </a:spcBef>
              <a:spcAft>
                <a:spcPts val="0"/>
              </a:spcAft>
              <a:buClr>
                <a:schemeClr val="dk1"/>
              </a:buClr>
              <a:buSzPts val="3200"/>
              <a:buNone/>
            </a:pPr>
            <a:endParaRPr/>
          </a:p>
        </p:txBody>
      </p:sp>
      <p:graphicFrame>
        <p:nvGraphicFramePr>
          <p:cNvPr id="176" name="Google Shape;176;p24"/>
          <p:cNvGraphicFramePr/>
          <p:nvPr/>
        </p:nvGraphicFramePr>
        <p:xfrm>
          <a:off x="381000" y="1397000"/>
          <a:ext cx="8382000" cy="5232375"/>
        </p:xfrm>
        <a:graphic>
          <a:graphicData uri="http://schemas.openxmlformats.org/drawingml/2006/table">
            <a:tbl>
              <a:tblPr firstRow="1" bandRow="1">
                <a:noFill/>
                <a:tableStyleId>{43C04441-657C-47FE-A8FF-8C820A2CF47C}</a:tableStyleId>
              </a:tblPr>
              <a:tblGrid>
                <a:gridCol w="2095500">
                  <a:extLst>
                    <a:ext uri="{9D8B030D-6E8A-4147-A177-3AD203B41FA5}">
                      <a16:colId xmlns:a16="http://schemas.microsoft.com/office/drawing/2014/main" val="20000"/>
                    </a:ext>
                  </a:extLst>
                </a:gridCol>
                <a:gridCol w="2095500">
                  <a:extLst>
                    <a:ext uri="{9D8B030D-6E8A-4147-A177-3AD203B41FA5}">
                      <a16:colId xmlns:a16="http://schemas.microsoft.com/office/drawing/2014/main" val="20001"/>
                    </a:ext>
                  </a:extLst>
                </a:gridCol>
                <a:gridCol w="2095500">
                  <a:extLst>
                    <a:ext uri="{9D8B030D-6E8A-4147-A177-3AD203B41FA5}">
                      <a16:colId xmlns:a16="http://schemas.microsoft.com/office/drawing/2014/main" val="20002"/>
                    </a:ext>
                  </a:extLst>
                </a:gridCol>
                <a:gridCol w="2095500">
                  <a:extLst>
                    <a:ext uri="{9D8B030D-6E8A-4147-A177-3AD203B41FA5}">
                      <a16:colId xmlns:a16="http://schemas.microsoft.com/office/drawing/2014/main" val="20003"/>
                    </a:ext>
                  </a:extLst>
                </a:gridCol>
              </a:tblGrid>
              <a:tr h="1744125">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0"/>
                  </a:ext>
                </a:extLst>
              </a:tr>
              <a:tr h="1744125">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1"/>
                  </a:ext>
                </a:extLst>
              </a:tr>
              <a:tr h="1744125">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2"/>
                  </a:ext>
                </a:extLst>
              </a:tr>
            </a:tbl>
          </a:graphicData>
        </a:graphic>
      </p:graphicFrame>
      <p:pic>
        <p:nvPicPr>
          <p:cNvPr id="177" name="Google Shape;177;p24" descr="Image result for fine motor activities"/>
          <p:cNvPicPr preferRelativeResize="0"/>
          <p:nvPr/>
        </p:nvPicPr>
        <p:blipFill rotWithShape="1">
          <a:blip r:embed="rId3">
            <a:alphaModFix/>
          </a:blip>
          <a:srcRect/>
          <a:stretch/>
        </p:blipFill>
        <p:spPr>
          <a:xfrm>
            <a:off x="457200" y="1447800"/>
            <a:ext cx="1905000" cy="1600200"/>
          </a:xfrm>
          <a:prstGeom prst="rect">
            <a:avLst/>
          </a:prstGeom>
          <a:noFill/>
          <a:ln>
            <a:noFill/>
          </a:ln>
        </p:spPr>
      </p:pic>
      <p:pic>
        <p:nvPicPr>
          <p:cNvPr id="178" name="Google Shape;178;p24" descr="Image result for fine motor activities"/>
          <p:cNvPicPr preferRelativeResize="0"/>
          <p:nvPr/>
        </p:nvPicPr>
        <p:blipFill rotWithShape="1">
          <a:blip r:embed="rId4">
            <a:alphaModFix/>
          </a:blip>
          <a:srcRect/>
          <a:stretch/>
        </p:blipFill>
        <p:spPr>
          <a:xfrm>
            <a:off x="2590800" y="1447800"/>
            <a:ext cx="1905000" cy="1600200"/>
          </a:xfrm>
          <a:prstGeom prst="rect">
            <a:avLst/>
          </a:prstGeom>
          <a:noFill/>
          <a:ln>
            <a:noFill/>
          </a:ln>
        </p:spPr>
      </p:pic>
      <p:pic>
        <p:nvPicPr>
          <p:cNvPr id="179" name="Google Shape;179;p24" descr="Image result for fine motor activities"/>
          <p:cNvPicPr preferRelativeResize="0"/>
          <p:nvPr/>
        </p:nvPicPr>
        <p:blipFill rotWithShape="1">
          <a:blip r:embed="rId5">
            <a:alphaModFix/>
          </a:blip>
          <a:srcRect/>
          <a:stretch/>
        </p:blipFill>
        <p:spPr>
          <a:xfrm>
            <a:off x="4648200" y="1447800"/>
            <a:ext cx="1981200" cy="1644503"/>
          </a:xfrm>
          <a:prstGeom prst="rect">
            <a:avLst/>
          </a:prstGeom>
          <a:noFill/>
          <a:ln>
            <a:noFill/>
          </a:ln>
        </p:spPr>
      </p:pic>
      <p:pic>
        <p:nvPicPr>
          <p:cNvPr id="180" name="Google Shape;180;p24" descr="Image result for fine motor activities"/>
          <p:cNvPicPr preferRelativeResize="0"/>
          <p:nvPr/>
        </p:nvPicPr>
        <p:blipFill rotWithShape="1">
          <a:blip r:embed="rId6">
            <a:alphaModFix/>
          </a:blip>
          <a:srcRect/>
          <a:stretch/>
        </p:blipFill>
        <p:spPr>
          <a:xfrm>
            <a:off x="6705600" y="1447800"/>
            <a:ext cx="1981200" cy="1600200"/>
          </a:xfrm>
          <a:prstGeom prst="rect">
            <a:avLst/>
          </a:prstGeom>
          <a:noFill/>
          <a:ln>
            <a:noFill/>
          </a:ln>
        </p:spPr>
      </p:pic>
      <p:pic>
        <p:nvPicPr>
          <p:cNvPr id="181" name="Google Shape;181;p24" descr="Related image"/>
          <p:cNvPicPr preferRelativeResize="0"/>
          <p:nvPr/>
        </p:nvPicPr>
        <p:blipFill rotWithShape="1">
          <a:blip r:embed="rId7">
            <a:alphaModFix/>
          </a:blip>
          <a:srcRect/>
          <a:stretch/>
        </p:blipFill>
        <p:spPr>
          <a:xfrm>
            <a:off x="457200" y="3276600"/>
            <a:ext cx="1981200" cy="1524000"/>
          </a:xfrm>
          <a:prstGeom prst="rect">
            <a:avLst/>
          </a:prstGeom>
          <a:noFill/>
          <a:ln>
            <a:noFill/>
          </a:ln>
        </p:spPr>
      </p:pic>
      <p:pic>
        <p:nvPicPr>
          <p:cNvPr id="182" name="Google Shape;182;p24" descr="Image result for fine motor activities weaving"/>
          <p:cNvPicPr preferRelativeResize="0"/>
          <p:nvPr/>
        </p:nvPicPr>
        <p:blipFill rotWithShape="1">
          <a:blip r:embed="rId8">
            <a:alphaModFix/>
          </a:blip>
          <a:srcRect/>
          <a:stretch/>
        </p:blipFill>
        <p:spPr>
          <a:xfrm>
            <a:off x="2590800" y="3200400"/>
            <a:ext cx="1905000" cy="1600200"/>
          </a:xfrm>
          <a:prstGeom prst="rect">
            <a:avLst/>
          </a:prstGeom>
          <a:noFill/>
          <a:ln>
            <a:noFill/>
          </a:ln>
        </p:spPr>
      </p:pic>
      <p:pic>
        <p:nvPicPr>
          <p:cNvPr id="183" name="Google Shape;183;p24" descr="Image result for fine motor activities"/>
          <p:cNvPicPr preferRelativeResize="0"/>
          <p:nvPr/>
        </p:nvPicPr>
        <p:blipFill rotWithShape="1">
          <a:blip r:embed="rId9">
            <a:alphaModFix/>
          </a:blip>
          <a:srcRect/>
          <a:stretch/>
        </p:blipFill>
        <p:spPr>
          <a:xfrm>
            <a:off x="4648200" y="3200400"/>
            <a:ext cx="1981200" cy="1669312"/>
          </a:xfrm>
          <a:prstGeom prst="rect">
            <a:avLst/>
          </a:prstGeom>
          <a:noFill/>
          <a:ln>
            <a:noFill/>
          </a:ln>
        </p:spPr>
      </p:pic>
      <p:pic>
        <p:nvPicPr>
          <p:cNvPr id="184" name="Google Shape;184;p24" descr="Related image"/>
          <p:cNvPicPr preferRelativeResize="0"/>
          <p:nvPr/>
        </p:nvPicPr>
        <p:blipFill rotWithShape="1">
          <a:blip r:embed="rId10">
            <a:alphaModFix/>
          </a:blip>
          <a:srcRect/>
          <a:stretch/>
        </p:blipFill>
        <p:spPr>
          <a:xfrm>
            <a:off x="6705600" y="3200400"/>
            <a:ext cx="1981200" cy="1676400"/>
          </a:xfrm>
          <a:prstGeom prst="rect">
            <a:avLst/>
          </a:prstGeom>
          <a:noFill/>
          <a:ln>
            <a:noFill/>
          </a:ln>
        </p:spPr>
      </p:pic>
      <p:pic>
        <p:nvPicPr>
          <p:cNvPr id="185" name="Google Shape;185;p24" descr="Image result for fine motor activities"/>
          <p:cNvPicPr preferRelativeResize="0"/>
          <p:nvPr/>
        </p:nvPicPr>
        <p:blipFill rotWithShape="1">
          <a:blip r:embed="rId11">
            <a:alphaModFix/>
          </a:blip>
          <a:srcRect/>
          <a:stretch/>
        </p:blipFill>
        <p:spPr>
          <a:xfrm>
            <a:off x="2514600" y="4953000"/>
            <a:ext cx="1981200" cy="1599253"/>
          </a:xfrm>
          <a:prstGeom prst="rect">
            <a:avLst/>
          </a:prstGeom>
          <a:noFill/>
          <a:ln>
            <a:noFill/>
          </a:ln>
        </p:spPr>
      </p:pic>
      <p:pic>
        <p:nvPicPr>
          <p:cNvPr id="186" name="Google Shape;186;p24" descr="Image result for fine motor activities weaving"/>
          <p:cNvPicPr preferRelativeResize="0"/>
          <p:nvPr/>
        </p:nvPicPr>
        <p:blipFill rotWithShape="1">
          <a:blip r:embed="rId12">
            <a:alphaModFix/>
          </a:blip>
          <a:srcRect/>
          <a:stretch/>
        </p:blipFill>
        <p:spPr>
          <a:xfrm>
            <a:off x="4648200" y="4953000"/>
            <a:ext cx="1981200" cy="1600200"/>
          </a:xfrm>
          <a:prstGeom prst="rect">
            <a:avLst/>
          </a:prstGeom>
          <a:noFill/>
          <a:ln>
            <a:noFill/>
          </a:ln>
        </p:spPr>
      </p:pic>
      <p:pic>
        <p:nvPicPr>
          <p:cNvPr id="187" name="Google Shape;187;p24" descr="Image result for fine motor activities weaving"/>
          <p:cNvPicPr preferRelativeResize="0"/>
          <p:nvPr/>
        </p:nvPicPr>
        <p:blipFill rotWithShape="1">
          <a:blip r:embed="rId13">
            <a:alphaModFix/>
          </a:blip>
          <a:srcRect/>
          <a:stretch/>
        </p:blipFill>
        <p:spPr>
          <a:xfrm>
            <a:off x="6705600" y="4953000"/>
            <a:ext cx="1981200" cy="1600200"/>
          </a:xfrm>
          <a:prstGeom prst="rect">
            <a:avLst/>
          </a:prstGeom>
          <a:noFill/>
          <a:ln>
            <a:noFill/>
          </a:ln>
        </p:spPr>
      </p:pic>
      <p:pic>
        <p:nvPicPr>
          <p:cNvPr id="188" name="Google Shape;188;p24" descr="Image result for hand exercises for writing"/>
          <p:cNvPicPr preferRelativeResize="0"/>
          <p:nvPr/>
        </p:nvPicPr>
        <p:blipFill rotWithShape="1">
          <a:blip r:embed="rId14">
            <a:alphaModFix/>
          </a:blip>
          <a:srcRect/>
          <a:stretch/>
        </p:blipFill>
        <p:spPr>
          <a:xfrm>
            <a:off x="457200" y="4953000"/>
            <a:ext cx="1981200" cy="168671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2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Lazy 8</a:t>
            </a:r>
            <a:endParaRPr/>
          </a:p>
        </p:txBody>
      </p:sp>
      <p:pic>
        <p:nvPicPr>
          <p:cNvPr id="194" name="Google Shape;194;p25" descr="Image result for hand exercises for writing"/>
          <p:cNvPicPr preferRelativeResize="0">
            <a:picLocks noGrp="1"/>
          </p:cNvPicPr>
          <p:nvPr>
            <p:ph type="body" idx="1"/>
          </p:nvPr>
        </p:nvPicPr>
        <p:blipFill rotWithShape="1">
          <a:blip r:embed="rId3">
            <a:alphaModFix/>
          </a:blip>
          <a:srcRect/>
          <a:stretch/>
        </p:blipFill>
        <p:spPr>
          <a:xfrm>
            <a:off x="548922" y="1600200"/>
            <a:ext cx="8046156" cy="452596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Nearly there…</a:t>
            </a:r>
            <a:endParaRPr/>
          </a:p>
        </p:txBody>
      </p:sp>
      <p:pic>
        <p:nvPicPr>
          <p:cNvPr id="200" name="Google Shape;200;p26" descr="Image result for hand exercises for writing"/>
          <p:cNvPicPr preferRelativeResize="0">
            <a:picLocks noGrp="1"/>
          </p:cNvPicPr>
          <p:nvPr>
            <p:ph type="body" idx="1"/>
          </p:nvPr>
        </p:nvPicPr>
        <p:blipFill rotWithShape="1">
          <a:blip r:embed="rId3">
            <a:alphaModFix/>
          </a:blip>
          <a:srcRect/>
          <a:stretch/>
        </p:blipFill>
        <p:spPr>
          <a:xfrm>
            <a:off x="1066800" y="1219200"/>
            <a:ext cx="7086600" cy="53340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2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Are you sitting comfortably?</a:t>
            </a:r>
            <a:endParaRPr/>
          </a:p>
        </p:txBody>
      </p:sp>
      <p:pic>
        <p:nvPicPr>
          <p:cNvPr id="206" name="Google Shape;206;p27" descr="dysgraphia-handwritingposition-1200x540"/>
          <p:cNvPicPr preferRelativeResize="0">
            <a:picLocks noGrp="1"/>
          </p:cNvPicPr>
          <p:nvPr>
            <p:ph type="body" idx="1"/>
          </p:nvPr>
        </p:nvPicPr>
        <p:blipFill rotWithShape="1">
          <a:blip r:embed="rId3">
            <a:alphaModFix/>
          </a:blip>
          <a:srcRect/>
          <a:stretch/>
        </p:blipFill>
        <p:spPr>
          <a:xfrm>
            <a:off x="457200" y="1371600"/>
            <a:ext cx="8229600" cy="52578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2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Handwriting Grasps</a:t>
            </a:r>
            <a:endParaRPr/>
          </a:p>
        </p:txBody>
      </p:sp>
      <p:pic>
        <p:nvPicPr>
          <p:cNvPr id="212" name="Google Shape;212;p28" descr="Grasp Define At Dictionarycom"/>
          <p:cNvPicPr preferRelativeResize="0">
            <a:picLocks noGrp="1"/>
          </p:cNvPicPr>
          <p:nvPr>
            <p:ph type="body" idx="1"/>
          </p:nvPr>
        </p:nvPicPr>
        <p:blipFill rotWithShape="1">
          <a:blip r:embed="rId3">
            <a:alphaModFix/>
          </a:blip>
          <a:srcRect/>
          <a:stretch/>
        </p:blipFill>
        <p:spPr>
          <a:xfrm>
            <a:off x="381000" y="1143000"/>
            <a:ext cx="8305800" cy="54864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29"/>
          <p:cNvSpPr txBox="1">
            <a:spLocks noGrp="1"/>
          </p:cNvSpPr>
          <p:nvPr>
            <p:ph type="title"/>
          </p:nvPr>
        </p:nvSpPr>
        <p:spPr>
          <a:xfrm>
            <a:off x="457200" y="274638"/>
            <a:ext cx="8229600" cy="944562"/>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The Dynamic Tripod Grasp </a:t>
            </a:r>
            <a:endParaRPr/>
          </a:p>
        </p:txBody>
      </p:sp>
      <p:pic>
        <p:nvPicPr>
          <p:cNvPr id="218" name="Google Shape;218;p29" descr="Image result for how to teach the tripod grasp"/>
          <p:cNvPicPr preferRelativeResize="0">
            <a:picLocks noGrp="1"/>
          </p:cNvPicPr>
          <p:nvPr>
            <p:ph type="body" idx="1"/>
          </p:nvPr>
        </p:nvPicPr>
        <p:blipFill rotWithShape="1">
          <a:blip r:embed="rId3">
            <a:alphaModFix/>
          </a:blip>
          <a:srcRect/>
          <a:stretch/>
        </p:blipFill>
        <p:spPr>
          <a:xfrm>
            <a:off x="152400" y="1143000"/>
            <a:ext cx="2819400" cy="4114800"/>
          </a:xfrm>
          <a:prstGeom prst="rect">
            <a:avLst/>
          </a:prstGeom>
          <a:noFill/>
          <a:ln>
            <a:noFill/>
          </a:ln>
        </p:spPr>
      </p:pic>
      <p:pic>
        <p:nvPicPr>
          <p:cNvPr id="219" name="Google Shape;219;p29" descr="Image result for how to teach the tripod grasp"/>
          <p:cNvPicPr preferRelativeResize="0"/>
          <p:nvPr/>
        </p:nvPicPr>
        <p:blipFill rotWithShape="1">
          <a:blip r:embed="rId4">
            <a:alphaModFix/>
          </a:blip>
          <a:srcRect/>
          <a:stretch/>
        </p:blipFill>
        <p:spPr>
          <a:xfrm>
            <a:off x="2438400" y="4114800"/>
            <a:ext cx="3657600" cy="2438400"/>
          </a:xfrm>
          <a:prstGeom prst="rect">
            <a:avLst/>
          </a:prstGeom>
          <a:noFill/>
          <a:ln>
            <a:noFill/>
          </a:ln>
        </p:spPr>
      </p:pic>
      <p:pic>
        <p:nvPicPr>
          <p:cNvPr id="220" name="Google Shape;220;p29" descr="Image result for how to teach the tripod grasp"/>
          <p:cNvPicPr preferRelativeResize="0"/>
          <p:nvPr/>
        </p:nvPicPr>
        <p:blipFill rotWithShape="1">
          <a:blip r:embed="rId5">
            <a:alphaModFix/>
          </a:blip>
          <a:srcRect/>
          <a:stretch/>
        </p:blipFill>
        <p:spPr>
          <a:xfrm>
            <a:off x="5638800" y="1219200"/>
            <a:ext cx="3200400" cy="419989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3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Handwriting Tools</a:t>
            </a:r>
            <a:endParaRPr/>
          </a:p>
        </p:txBody>
      </p:sp>
      <p:pic>
        <p:nvPicPr>
          <p:cNvPr id="226" name="Google Shape;226;p30" descr="Image result for how to teach the tripod grasp with grips"/>
          <p:cNvPicPr preferRelativeResize="0">
            <a:picLocks noGrp="1"/>
          </p:cNvPicPr>
          <p:nvPr>
            <p:ph type="body" idx="1"/>
          </p:nvPr>
        </p:nvPicPr>
        <p:blipFill rotWithShape="1">
          <a:blip r:embed="rId3">
            <a:alphaModFix/>
          </a:blip>
          <a:srcRect/>
          <a:stretch/>
        </p:blipFill>
        <p:spPr>
          <a:xfrm>
            <a:off x="685800" y="1143000"/>
            <a:ext cx="2514600" cy="1905000"/>
          </a:xfrm>
          <a:prstGeom prst="rect">
            <a:avLst/>
          </a:prstGeom>
          <a:noFill/>
          <a:ln>
            <a:noFill/>
          </a:ln>
        </p:spPr>
      </p:pic>
      <p:pic>
        <p:nvPicPr>
          <p:cNvPr id="227" name="Google Shape;227;p30" descr="Image result for how to teach the tripod grasp"/>
          <p:cNvPicPr preferRelativeResize="0"/>
          <p:nvPr/>
        </p:nvPicPr>
        <p:blipFill rotWithShape="1">
          <a:blip r:embed="rId4">
            <a:alphaModFix/>
          </a:blip>
          <a:srcRect/>
          <a:stretch/>
        </p:blipFill>
        <p:spPr>
          <a:xfrm>
            <a:off x="5562600" y="1143000"/>
            <a:ext cx="2633345" cy="1642745"/>
          </a:xfrm>
          <a:prstGeom prst="rect">
            <a:avLst/>
          </a:prstGeom>
          <a:noFill/>
          <a:ln>
            <a:noFill/>
          </a:ln>
        </p:spPr>
      </p:pic>
      <p:pic>
        <p:nvPicPr>
          <p:cNvPr id="228" name="Google Shape;228;p30" descr="Image result for weighted pens"/>
          <p:cNvPicPr preferRelativeResize="0"/>
          <p:nvPr/>
        </p:nvPicPr>
        <p:blipFill rotWithShape="1">
          <a:blip r:embed="rId5">
            <a:alphaModFix/>
          </a:blip>
          <a:srcRect/>
          <a:stretch/>
        </p:blipFill>
        <p:spPr>
          <a:xfrm>
            <a:off x="457200" y="4724400"/>
            <a:ext cx="3124200" cy="1743710"/>
          </a:xfrm>
          <a:prstGeom prst="rect">
            <a:avLst/>
          </a:prstGeom>
          <a:noFill/>
          <a:ln>
            <a:noFill/>
          </a:ln>
        </p:spPr>
      </p:pic>
      <p:pic>
        <p:nvPicPr>
          <p:cNvPr id="229" name="Google Shape;229;p30" descr="Image result for weighted pens"/>
          <p:cNvPicPr preferRelativeResize="0"/>
          <p:nvPr/>
        </p:nvPicPr>
        <p:blipFill rotWithShape="1">
          <a:blip r:embed="rId6">
            <a:alphaModFix/>
          </a:blip>
          <a:srcRect t="22396" b="26705"/>
          <a:stretch/>
        </p:blipFill>
        <p:spPr>
          <a:xfrm>
            <a:off x="5105400" y="4724400"/>
            <a:ext cx="3742690" cy="1905000"/>
          </a:xfrm>
          <a:prstGeom prst="rect">
            <a:avLst/>
          </a:prstGeom>
          <a:noFill/>
          <a:ln>
            <a:noFill/>
          </a:ln>
        </p:spPr>
      </p:pic>
      <p:pic>
        <p:nvPicPr>
          <p:cNvPr id="230" name="Google Shape;230;p30" descr="Image result for how to teach the tripod grasp"/>
          <p:cNvPicPr preferRelativeResize="0"/>
          <p:nvPr/>
        </p:nvPicPr>
        <p:blipFill rotWithShape="1">
          <a:blip r:embed="rId7">
            <a:alphaModFix/>
          </a:blip>
          <a:srcRect/>
          <a:stretch/>
        </p:blipFill>
        <p:spPr>
          <a:xfrm>
            <a:off x="914400" y="2897504"/>
            <a:ext cx="7239000" cy="182689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31"/>
          <p:cNvSpPr txBox="1">
            <a:spLocks noGrp="1"/>
          </p:cNvSpPr>
          <p:nvPr>
            <p:ph type="title"/>
          </p:nvPr>
        </p:nvSpPr>
        <p:spPr>
          <a:xfrm>
            <a:off x="457200" y="274638"/>
            <a:ext cx="8229600" cy="1143000"/>
          </a:xfrm>
          <a:prstGeom prst="rect">
            <a:avLst/>
          </a:prstGeom>
        </p:spPr>
        <p:txBody>
          <a:bodyPr spcFirstLastPara="1" wrap="square" lIns="91425" tIns="45700" rIns="91425" bIns="45700" anchor="ctr" anchorCtr="0">
            <a:normAutofit/>
          </a:bodyPr>
          <a:lstStyle/>
          <a:p>
            <a:pPr marL="0" lvl="0" indent="0" algn="ctr" rtl="0">
              <a:spcBef>
                <a:spcPts val="0"/>
              </a:spcBef>
              <a:spcAft>
                <a:spcPts val="0"/>
              </a:spcAft>
              <a:buNone/>
            </a:pPr>
            <a:r>
              <a:rPr lang="en-GB"/>
              <a:t>Yes</a:t>
            </a:r>
            <a:endParaRPr/>
          </a:p>
        </p:txBody>
      </p:sp>
      <p:sp>
        <p:nvSpPr>
          <p:cNvPr id="237" name="Google Shape;237;p31"/>
          <p:cNvSpPr txBox="1">
            <a:spLocks noGrp="1"/>
          </p:cNvSpPr>
          <p:nvPr>
            <p:ph type="body" idx="1"/>
          </p:nvPr>
        </p:nvSpPr>
        <p:spPr>
          <a:xfrm>
            <a:off x="457200" y="1600200"/>
            <a:ext cx="8229600" cy="4526100"/>
          </a:xfrm>
          <a:prstGeom prst="rect">
            <a:avLst/>
          </a:prstGeom>
        </p:spPr>
        <p:txBody>
          <a:bodyPr spcFirstLastPara="1" wrap="square" lIns="91425" tIns="45700" rIns="91425" bIns="45700" anchor="t" anchorCtr="0">
            <a:normAutofit/>
          </a:bodyPr>
          <a:lstStyle/>
          <a:p>
            <a:pPr marL="0" lvl="0" indent="0" algn="ctr" rtl="0">
              <a:spcBef>
                <a:spcPts val="360"/>
              </a:spcBef>
              <a:spcAft>
                <a:spcPts val="0"/>
              </a:spcAft>
              <a:buNone/>
            </a:pPr>
            <a:r>
              <a:rPr lang="en-GB" sz="4300" b="1"/>
              <a:t>From Reception age</a:t>
            </a:r>
            <a:endParaRPr sz="4300" b="1"/>
          </a:p>
          <a:p>
            <a:pPr marL="0" lvl="0" indent="0" algn="ctr" rtl="0">
              <a:spcBef>
                <a:spcPts val="360"/>
              </a:spcBef>
              <a:spcAft>
                <a:spcPts val="0"/>
              </a:spcAft>
              <a:buNone/>
            </a:pPr>
            <a:endParaRPr/>
          </a:p>
          <a:p>
            <a:pPr marL="0" lvl="0" indent="0" algn="ctr" rtl="0">
              <a:spcBef>
                <a:spcPts val="360"/>
              </a:spcBef>
              <a:spcAft>
                <a:spcPts val="0"/>
              </a:spcAft>
              <a:buNone/>
            </a:pPr>
            <a:r>
              <a:rPr lang="en-GB"/>
              <a:t>We cannot rely on parents to teach their child how to hold a pencil or use a knife and fork or even instruct them on how to clean their teeth or tie shoelaces.</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3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Your Turn</a:t>
            </a:r>
            <a:endParaRPr/>
          </a:p>
        </p:txBody>
      </p:sp>
      <p:sp>
        <p:nvSpPr>
          <p:cNvPr id="243" name="Google Shape;243;p32"/>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lnSpcReduction="10000"/>
          </a:bodyPr>
          <a:lstStyle/>
          <a:p>
            <a:pPr marL="342900" lvl="0" indent="-342900" algn="l" rtl="0">
              <a:spcBef>
                <a:spcPts val="0"/>
              </a:spcBef>
              <a:spcAft>
                <a:spcPts val="0"/>
              </a:spcAft>
              <a:buClr>
                <a:schemeClr val="dk1"/>
              </a:buClr>
              <a:buSzPts val="3200"/>
              <a:buChar char="•"/>
            </a:pPr>
            <a:r>
              <a:rPr lang="en-GB"/>
              <a:t>Stick letters – </a:t>
            </a:r>
            <a:r>
              <a:rPr lang="en-GB">
                <a:latin typeface="Arial"/>
                <a:ea typeface="Arial"/>
                <a:cs typeface="Arial"/>
                <a:sym typeface="Arial"/>
              </a:rPr>
              <a:t>iltuyj</a:t>
            </a:r>
            <a:endParaRPr>
              <a:latin typeface="Arial"/>
              <a:ea typeface="Arial"/>
              <a:cs typeface="Arial"/>
              <a:sym typeface="Arial"/>
            </a:endParaRPr>
          </a:p>
          <a:p>
            <a:pPr marL="342900" lvl="0" indent="-342900" algn="l" rtl="0">
              <a:spcBef>
                <a:spcPts val="640"/>
              </a:spcBef>
              <a:spcAft>
                <a:spcPts val="0"/>
              </a:spcAft>
              <a:buClr>
                <a:schemeClr val="dk1"/>
              </a:buClr>
              <a:buSzPts val="3200"/>
              <a:buChar char="•"/>
            </a:pPr>
            <a:r>
              <a:rPr lang="en-GB"/>
              <a:t>Up, down over the hill letters – </a:t>
            </a:r>
            <a:r>
              <a:rPr lang="en-GB">
                <a:latin typeface="Arial"/>
                <a:ea typeface="Arial"/>
                <a:cs typeface="Arial"/>
                <a:sym typeface="Arial"/>
              </a:rPr>
              <a:t>nhmbpr</a:t>
            </a:r>
            <a:endParaRPr>
              <a:latin typeface="Arial"/>
              <a:ea typeface="Arial"/>
              <a:cs typeface="Arial"/>
              <a:sym typeface="Arial"/>
            </a:endParaRPr>
          </a:p>
          <a:p>
            <a:pPr marL="342900" lvl="0" indent="-342900" algn="l" rtl="0">
              <a:spcBef>
                <a:spcPts val="640"/>
              </a:spcBef>
              <a:spcAft>
                <a:spcPts val="0"/>
              </a:spcAft>
              <a:buClr>
                <a:schemeClr val="dk1"/>
              </a:buClr>
              <a:buSzPts val="3200"/>
              <a:buChar char="•"/>
            </a:pPr>
            <a:r>
              <a:rPr lang="en-GB"/>
              <a:t>2 O’clock letters –</a:t>
            </a:r>
            <a:r>
              <a:rPr lang="en-GB">
                <a:latin typeface="Arial"/>
                <a:ea typeface="Arial"/>
                <a:cs typeface="Arial"/>
                <a:sym typeface="Arial"/>
              </a:rPr>
              <a:t> acgqdseo</a:t>
            </a:r>
            <a:endParaRPr>
              <a:latin typeface="Arial"/>
              <a:ea typeface="Arial"/>
              <a:cs typeface="Arial"/>
              <a:sym typeface="Arial"/>
            </a:endParaRPr>
          </a:p>
          <a:p>
            <a:pPr marL="342900" lvl="0" indent="-342900" algn="l" rtl="0">
              <a:spcBef>
                <a:spcPts val="640"/>
              </a:spcBef>
              <a:spcAft>
                <a:spcPts val="0"/>
              </a:spcAft>
              <a:buClr>
                <a:schemeClr val="dk1"/>
              </a:buClr>
              <a:buSzPts val="3200"/>
              <a:buChar char="•"/>
            </a:pPr>
            <a:r>
              <a:rPr lang="en-GB"/>
              <a:t>Angular letters – </a:t>
            </a:r>
            <a:r>
              <a:rPr lang="en-GB">
                <a:latin typeface="Arial"/>
                <a:ea typeface="Arial"/>
                <a:cs typeface="Arial"/>
                <a:sym typeface="Arial"/>
              </a:rPr>
              <a:t>vwxz</a:t>
            </a:r>
            <a:endParaRPr>
              <a:latin typeface="Arial"/>
              <a:ea typeface="Arial"/>
              <a:cs typeface="Arial"/>
              <a:sym typeface="Arial"/>
            </a:endParaRPr>
          </a:p>
          <a:p>
            <a:pPr marL="342900" lvl="0" indent="-342900" algn="l" rtl="0">
              <a:spcBef>
                <a:spcPts val="640"/>
              </a:spcBef>
              <a:spcAft>
                <a:spcPts val="0"/>
              </a:spcAft>
              <a:buClr>
                <a:schemeClr val="dk1"/>
              </a:buClr>
              <a:buSzPts val="3200"/>
              <a:buChar char="•"/>
            </a:pPr>
            <a:r>
              <a:rPr lang="en-GB"/>
              <a:t>Kick and flick letters – </a:t>
            </a:r>
            <a:r>
              <a:rPr lang="en-GB">
                <a:latin typeface="Arial"/>
                <a:ea typeface="Arial"/>
                <a:cs typeface="Arial"/>
                <a:sym typeface="Arial"/>
              </a:rPr>
              <a:t>kf(jz)</a:t>
            </a:r>
            <a:endParaRPr/>
          </a:p>
          <a:p>
            <a:pPr marL="342900" lvl="0" indent="-342900" algn="l" rtl="0">
              <a:spcBef>
                <a:spcPts val="640"/>
              </a:spcBef>
              <a:spcAft>
                <a:spcPts val="0"/>
              </a:spcAft>
              <a:buClr>
                <a:schemeClr val="dk1"/>
              </a:buClr>
              <a:buSzPts val="3200"/>
              <a:buChar char="•"/>
            </a:pPr>
            <a:r>
              <a:rPr lang="en-GB"/>
              <a:t>Tail letters – </a:t>
            </a:r>
            <a:r>
              <a:rPr lang="en-GB">
                <a:latin typeface="Arial"/>
                <a:ea typeface="Arial"/>
                <a:cs typeface="Arial"/>
                <a:sym typeface="Arial"/>
              </a:rPr>
              <a:t>yjqpgfn(z)</a:t>
            </a:r>
            <a:endParaRPr/>
          </a:p>
          <a:p>
            <a:pPr marL="342900" lvl="0" indent="-342900" algn="l" rtl="0">
              <a:spcBef>
                <a:spcPts val="640"/>
              </a:spcBef>
              <a:spcAft>
                <a:spcPts val="0"/>
              </a:spcAft>
              <a:buClr>
                <a:schemeClr val="dk1"/>
              </a:buClr>
              <a:buSzPts val="3200"/>
              <a:buChar char="•"/>
            </a:pPr>
            <a:r>
              <a:rPr lang="en-GB"/>
              <a:t>Capital letters</a:t>
            </a:r>
            <a:endParaRPr/>
          </a:p>
          <a:p>
            <a:pPr marL="342900" lvl="0" indent="-342900" algn="l" rtl="0">
              <a:spcBef>
                <a:spcPts val="640"/>
              </a:spcBef>
              <a:spcAft>
                <a:spcPts val="0"/>
              </a:spcAft>
              <a:buClr>
                <a:schemeClr val="dk1"/>
              </a:buClr>
              <a:buSzPts val="3200"/>
              <a:buChar char="•"/>
            </a:pPr>
            <a:r>
              <a:rPr lang="en-GB"/>
              <a:t>Numbers</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33"/>
          <p:cNvSpPr txBox="1">
            <a:spLocks noGrp="1"/>
          </p:cNvSpPr>
          <p:nvPr>
            <p:ph type="title"/>
          </p:nvPr>
        </p:nvSpPr>
        <p:spPr>
          <a:xfrm>
            <a:off x="457200" y="274638"/>
            <a:ext cx="8229600" cy="1143000"/>
          </a:xfrm>
          <a:prstGeom prst="rect">
            <a:avLst/>
          </a:prstGeom>
        </p:spPr>
        <p:txBody>
          <a:bodyPr spcFirstLastPara="1" wrap="square" lIns="91425" tIns="45700" rIns="91425" bIns="45700" anchor="ctr" anchorCtr="0">
            <a:normAutofit/>
          </a:bodyPr>
          <a:lstStyle/>
          <a:p>
            <a:pPr marL="0" lvl="0" indent="0" algn="ctr" rtl="0">
              <a:spcBef>
                <a:spcPts val="0"/>
              </a:spcBef>
              <a:spcAft>
                <a:spcPts val="0"/>
              </a:spcAft>
              <a:buNone/>
            </a:pPr>
            <a:r>
              <a:rPr lang="en-GB" b="1"/>
              <a:t>As a scheme of work</a:t>
            </a:r>
            <a:endParaRPr b="1"/>
          </a:p>
        </p:txBody>
      </p:sp>
      <p:sp>
        <p:nvSpPr>
          <p:cNvPr id="250" name="Google Shape;250;p33"/>
          <p:cNvSpPr txBox="1">
            <a:spLocks noGrp="1"/>
          </p:cNvSpPr>
          <p:nvPr>
            <p:ph type="body" idx="1"/>
          </p:nvPr>
        </p:nvSpPr>
        <p:spPr>
          <a:xfrm>
            <a:off x="457200" y="1350825"/>
            <a:ext cx="8229600" cy="5208300"/>
          </a:xfrm>
          <a:prstGeom prst="rect">
            <a:avLst/>
          </a:prstGeom>
        </p:spPr>
        <p:txBody>
          <a:bodyPr spcFirstLastPara="1" wrap="square" lIns="91425" tIns="45700" rIns="91425" bIns="45700" anchor="t" anchorCtr="0">
            <a:normAutofit fontScale="92500" lnSpcReduction="20000"/>
          </a:bodyPr>
          <a:lstStyle/>
          <a:p>
            <a:pPr marL="0" lvl="0" indent="0" algn="l" rtl="0">
              <a:spcBef>
                <a:spcPts val="360"/>
              </a:spcBef>
              <a:spcAft>
                <a:spcPts val="0"/>
              </a:spcAft>
              <a:buNone/>
            </a:pPr>
            <a:r>
              <a:rPr lang="en-GB"/>
              <a:t>Day 1: ‘i’ drawn large, then smaller, then smaller and smaller still. Create a line of individual ‘i’s and then a line of joined up ‘i’s.</a:t>
            </a:r>
            <a:endParaRPr/>
          </a:p>
          <a:p>
            <a:pPr marL="0" lvl="0" indent="0" algn="l" rtl="0">
              <a:spcBef>
                <a:spcPts val="360"/>
              </a:spcBef>
              <a:spcAft>
                <a:spcPts val="0"/>
              </a:spcAft>
              <a:buNone/>
            </a:pPr>
            <a:endParaRPr sz="2376"/>
          </a:p>
          <a:p>
            <a:pPr marL="0" lvl="0" indent="0" algn="l" rtl="0">
              <a:spcBef>
                <a:spcPts val="360"/>
              </a:spcBef>
              <a:spcAft>
                <a:spcPts val="0"/>
              </a:spcAft>
              <a:buNone/>
            </a:pPr>
            <a:r>
              <a:rPr lang="en-GB"/>
              <a:t>Day 2 -6: each day will have will practise the next letter in the same way as day one but you will add on the next letter to create a pattern e.g. il, ilt, iltu, iltuy, iltuyj</a:t>
            </a:r>
            <a:endParaRPr/>
          </a:p>
          <a:p>
            <a:pPr marL="0" lvl="0" indent="0" algn="l" rtl="0">
              <a:spcBef>
                <a:spcPts val="360"/>
              </a:spcBef>
              <a:spcAft>
                <a:spcPts val="0"/>
              </a:spcAft>
              <a:buNone/>
            </a:pPr>
            <a:endParaRPr sz="2376"/>
          </a:p>
          <a:p>
            <a:pPr marL="0" lvl="0" indent="0" algn="l" rtl="0">
              <a:spcBef>
                <a:spcPts val="360"/>
              </a:spcBef>
              <a:spcAft>
                <a:spcPts val="0"/>
              </a:spcAft>
              <a:buNone/>
            </a:pPr>
            <a:r>
              <a:rPr lang="en-GB"/>
              <a:t>Day 7: words containing the letters used so far: jut, lit, till, lilt etc.</a:t>
            </a:r>
            <a:endParaRPr/>
          </a:p>
          <a:p>
            <a:pPr marL="0" lvl="0" indent="0" algn="l" rtl="0">
              <a:spcBef>
                <a:spcPts val="360"/>
              </a:spcBef>
              <a:spcAft>
                <a:spcPts val="0"/>
              </a:spcAft>
              <a:buNone/>
            </a:pPr>
            <a:endParaRPr sz="2207"/>
          </a:p>
          <a:p>
            <a:pPr marL="0" lvl="0" indent="0" algn="l" rtl="0">
              <a:spcBef>
                <a:spcPts val="360"/>
              </a:spcBef>
              <a:spcAft>
                <a:spcPts val="0"/>
              </a:spcAft>
              <a:buNone/>
            </a:pPr>
            <a:r>
              <a:rPr lang="en-GB"/>
              <a:t>Day 8 start ‘Up, down over the hill letters,’ one at a time and so on…..</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34"/>
          <p:cNvSpPr txBox="1">
            <a:spLocks noGrp="1"/>
          </p:cNvSpPr>
          <p:nvPr>
            <p:ph type="title"/>
          </p:nvPr>
        </p:nvSpPr>
        <p:spPr>
          <a:xfrm>
            <a:off x="457200" y="274638"/>
            <a:ext cx="8229600" cy="1143000"/>
          </a:xfrm>
          <a:prstGeom prst="rect">
            <a:avLst/>
          </a:prstGeom>
        </p:spPr>
        <p:txBody>
          <a:bodyPr spcFirstLastPara="1" wrap="square" lIns="91425" tIns="45700" rIns="91425" bIns="45700" anchor="ctr" anchorCtr="0">
            <a:normAutofit/>
          </a:bodyPr>
          <a:lstStyle/>
          <a:p>
            <a:pPr marL="0" lvl="0" indent="0" algn="ctr" rtl="0">
              <a:spcBef>
                <a:spcPts val="0"/>
              </a:spcBef>
              <a:spcAft>
                <a:spcPts val="0"/>
              </a:spcAft>
              <a:buNone/>
            </a:pPr>
            <a:r>
              <a:rPr lang="en-GB"/>
              <a:t>After the letters</a:t>
            </a:r>
            <a:endParaRPr/>
          </a:p>
        </p:txBody>
      </p:sp>
      <p:sp>
        <p:nvSpPr>
          <p:cNvPr id="257" name="Google Shape;257;p34"/>
          <p:cNvSpPr txBox="1">
            <a:spLocks noGrp="1"/>
          </p:cNvSpPr>
          <p:nvPr>
            <p:ph type="body" idx="1"/>
          </p:nvPr>
        </p:nvSpPr>
        <p:spPr>
          <a:xfrm>
            <a:off x="457200" y="1600200"/>
            <a:ext cx="8229600" cy="4526100"/>
          </a:xfrm>
          <a:prstGeom prst="rect">
            <a:avLst/>
          </a:prstGeom>
        </p:spPr>
        <p:txBody>
          <a:bodyPr spcFirstLastPara="1" wrap="square" lIns="91425" tIns="45700" rIns="91425" bIns="45700" anchor="t" anchorCtr="0">
            <a:normAutofit lnSpcReduction="20000"/>
          </a:bodyPr>
          <a:lstStyle/>
          <a:p>
            <a:pPr marL="0" lvl="0" indent="0" algn="l" rtl="0">
              <a:spcBef>
                <a:spcPts val="360"/>
              </a:spcBef>
              <a:spcAft>
                <a:spcPts val="0"/>
              </a:spcAft>
              <a:buNone/>
            </a:pPr>
            <a:r>
              <a:rPr lang="en-GB"/>
              <a:t>Once all of the letters have been learned, we then move onto learning the weekly spellings. </a:t>
            </a:r>
            <a:endParaRPr/>
          </a:p>
          <a:p>
            <a:pPr marL="0" lvl="0" indent="0" algn="l" rtl="0">
              <a:spcBef>
                <a:spcPts val="360"/>
              </a:spcBef>
              <a:spcAft>
                <a:spcPts val="0"/>
              </a:spcAft>
              <a:buNone/>
            </a:pPr>
            <a:r>
              <a:rPr lang="en-GB"/>
              <a:t>For right handed people the prompt word should be written on the left hand side of the page; for a left handed person it needs to be written on the left hand side.</a:t>
            </a:r>
            <a:endParaRPr/>
          </a:p>
          <a:p>
            <a:pPr marL="0" lvl="0" indent="0" algn="l" rtl="0">
              <a:spcBef>
                <a:spcPts val="360"/>
              </a:spcBef>
              <a:spcAft>
                <a:spcPts val="0"/>
              </a:spcAft>
              <a:buNone/>
            </a:pPr>
            <a:r>
              <a:rPr lang="en-GB"/>
              <a:t>Assessment pieces should be carried out one a small term by copying a poem or short prose to monitor progress.</a:t>
            </a:r>
            <a:endParaRPr/>
          </a:p>
          <a:p>
            <a:pPr marL="0" lvl="0" indent="0" algn="l" rtl="0">
              <a:spcBef>
                <a:spcPts val="360"/>
              </a:spcBef>
              <a:spcAft>
                <a:spcPts val="0"/>
              </a:spcAft>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35"/>
          <p:cNvSpPr txBox="1">
            <a:spLocks noGrp="1"/>
          </p:cNvSpPr>
          <p:nvPr>
            <p:ph type="title"/>
          </p:nvPr>
        </p:nvSpPr>
        <p:spPr>
          <a:xfrm>
            <a:off x="457200" y="274638"/>
            <a:ext cx="8229600" cy="944562"/>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To Conclude…</a:t>
            </a:r>
            <a:endParaRPr/>
          </a:p>
        </p:txBody>
      </p:sp>
      <p:sp>
        <p:nvSpPr>
          <p:cNvPr id="263" name="Google Shape;263;p35"/>
          <p:cNvSpPr txBox="1">
            <a:spLocks noGrp="1"/>
          </p:cNvSpPr>
          <p:nvPr>
            <p:ph type="body" idx="1"/>
          </p:nvPr>
        </p:nvSpPr>
        <p:spPr>
          <a:xfrm>
            <a:off x="457200" y="1143000"/>
            <a:ext cx="8229600" cy="5410200"/>
          </a:xfrm>
          <a:prstGeom prst="rect">
            <a:avLst/>
          </a:prstGeom>
          <a:noFill/>
          <a:ln>
            <a:noFill/>
          </a:ln>
        </p:spPr>
        <p:txBody>
          <a:bodyPr spcFirstLastPara="1" wrap="square" lIns="91425" tIns="45700" rIns="91425" bIns="45700" anchor="t" anchorCtr="0">
            <a:normAutofit fontScale="85000" lnSpcReduction="20000"/>
          </a:bodyPr>
          <a:lstStyle/>
          <a:p>
            <a:pPr marL="342900" lvl="0" indent="-342900" algn="l" rtl="0">
              <a:spcBef>
                <a:spcPts val="0"/>
              </a:spcBef>
              <a:spcAft>
                <a:spcPts val="0"/>
              </a:spcAft>
              <a:buClr>
                <a:schemeClr val="dk1"/>
              </a:buClr>
              <a:buSzPct val="100000"/>
              <a:buChar char="•"/>
            </a:pPr>
            <a:r>
              <a:rPr lang="en-GB" dirty="0"/>
              <a:t>Specific learning difficulties can impact on a child’s handwriting and where this is the case; find out whether or not they are in pain when writing. If so, try to find other ways of recording that child’s knowledge and understanding – photos, charts, drawings, typing, recordings, power points, teach  note taking and the use of graphic organisers.</a:t>
            </a:r>
          </a:p>
          <a:p>
            <a:pPr marL="0" lvl="0" indent="0" algn="l" rtl="0">
              <a:spcBef>
                <a:spcPts val="0"/>
              </a:spcBef>
              <a:spcAft>
                <a:spcPts val="0"/>
              </a:spcAft>
              <a:buClr>
                <a:schemeClr val="dk1"/>
              </a:buClr>
              <a:buSzPct val="100000"/>
              <a:buNone/>
            </a:pPr>
            <a:endParaRPr dirty="0"/>
          </a:p>
          <a:p>
            <a:pPr marL="342900" lvl="0" indent="-342900" algn="l" rtl="0">
              <a:spcBef>
                <a:spcPts val="592"/>
              </a:spcBef>
              <a:spcAft>
                <a:spcPts val="0"/>
              </a:spcAft>
              <a:buClr>
                <a:schemeClr val="dk1"/>
              </a:buClr>
              <a:buSzPct val="100000"/>
              <a:buChar char="•"/>
            </a:pPr>
            <a:r>
              <a:rPr lang="en-GB" dirty="0" err="1"/>
              <a:t>Dyspraxic</a:t>
            </a:r>
            <a:r>
              <a:rPr lang="en-GB" dirty="0"/>
              <a:t> children need to develop muscle memory so repetition in a comfortable position is key, little and often.</a:t>
            </a:r>
          </a:p>
          <a:p>
            <a:pPr marL="0" lvl="0" indent="0" algn="l" rtl="0">
              <a:spcBef>
                <a:spcPts val="592"/>
              </a:spcBef>
              <a:spcAft>
                <a:spcPts val="0"/>
              </a:spcAft>
              <a:buClr>
                <a:schemeClr val="dk1"/>
              </a:buClr>
              <a:buSzPct val="100000"/>
              <a:buNone/>
            </a:pPr>
            <a:endParaRPr dirty="0"/>
          </a:p>
          <a:p>
            <a:pPr marL="342900" lvl="0" indent="-342900" algn="l" rtl="0">
              <a:spcBef>
                <a:spcPts val="592"/>
              </a:spcBef>
              <a:spcAft>
                <a:spcPts val="0"/>
              </a:spcAft>
              <a:buClr>
                <a:schemeClr val="dk1"/>
              </a:buClr>
              <a:buSzPct val="100000"/>
              <a:buChar char="•"/>
            </a:pPr>
            <a:r>
              <a:rPr lang="en-GB" dirty="0"/>
              <a:t>For everyone else, it is a case of practice and not seeing it as a separate skill; carrying it through all written tasks and having it modelled by the staff.</a:t>
            </a:r>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3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Useful Addresses</a:t>
            </a:r>
            <a:endParaRPr/>
          </a:p>
        </p:txBody>
      </p:sp>
      <p:sp>
        <p:nvSpPr>
          <p:cNvPr id="269" name="Google Shape;269;p3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fontScale="55000" lnSpcReduction="20000"/>
          </a:bodyPr>
          <a:lstStyle/>
          <a:p>
            <a:pPr marL="342900" lvl="0" indent="-342900" algn="l" rtl="0">
              <a:spcBef>
                <a:spcPts val="0"/>
              </a:spcBef>
              <a:spcAft>
                <a:spcPts val="0"/>
              </a:spcAft>
              <a:buClr>
                <a:srgbClr val="333333"/>
              </a:buClr>
              <a:buSzPct val="100000"/>
              <a:buChar char="•"/>
            </a:pPr>
            <a:r>
              <a:rPr lang="en-GB" sz="3200" u="sng">
                <a:solidFill>
                  <a:srgbClr val="333333"/>
                </a:solidFill>
                <a:latin typeface="Arial"/>
                <a:ea typeface="Arial"/>
                <a:cs typeface="Arial"/>
                <a:sym typeface="Arial"/>
                <a:hlinkClick r:id="rId3">
                  <a:extLst>
                    <a:ext uri="{A12FA001-AC4F-418D-AE19-62706E023703}">
                      <ahyp:hlinkClr xmlns:ahyp="http://schemas.microsoft.com/office/drawing/2018/hyperlinkcolor" val="tx"/>
                    </a:ext>
                  </a:extLst>
                </a:hlinkClick>
              </a:rPr>
              <a:t>https://www.understood.org/en</a:t>
            </a:r>
            <a:endParaRPr sz="3800">
              <a:latin typeface="Arial"/>
              <a:ea typeface="Arial"/>
              <a:cs typeface="Arial"/>
              <a:sym typeface="Arial"/>
            </a:endParaRPr>
          </a:p>
          <a:p>
            <a:pPr marL="342900" lvl="0" indent="-342900" algn="l" rtl="0">
              <a:spcBef>
                <a:spcPts val="352"/>
              </a:spcBef>
              <a:spcAft>
                <a:spcPts val="0"/>
              </a:spcAft>
              <a:buClr>
                <a:schemeClr val="dk1"/>
              </a:buClr>
              <a:buSzPct val="100000"/>
              <a:buChar char="•"/>
            </a:pPr>
            <a:r>
              <a:rPr lang="en-GB" sz="3200"/>
              <a:t>blog.allaboutlearningpress.com/dysgraphia</a:t>
            </a:r>
            <a:endParaRPr sz="3200"/>
          </a:p>
          <a:p>
            <a:pPr marL="342900" lvl="0" indent="-342900" algn="l" rtl="0">
              <a:spcBef>
                <a:spcPts val="352"/>
              </a:spcBef>
              <a:spcAft>
                <a:spcPts val="0"/>
              </a:spcAft>
              <a:buClr>
                <a:schemeClr val="dk1"/>
              </a:buClr>
              <a:buSzPct val="100000"/>
              <a:buChar char="•"/>
            </a:pPr>
            <a:r>
              <a:rPr lang="en-GB" sz="3200" u="sng">
                <a:solidFill>
                  <a:schemeClr val="hlink"/>
                </a:solidFill>
                <a:hlinkClick r:id="rId4"/>
              </a:rPr>
              <a:t>http://dyspraxiafoundation.org.uk/about-dyspraxia/</a:t>
            </a:r>
            <a:endParaRPr sz="3200"/>
          </a:p>
          <a:p>
            <a:pPr marL="342900" lvl="0" indent="-342900" algn="l" rtl="0">
              <a:spcBef>
                <a:spcPts val="352"/>
              </a:spcBef>
              <a:spcAft>
                <a:spcPts val="0"/>
              </a:spcAft>
              <a:buClr>
                <a:schemeClr val="dk1"/>
              </a:buClr>
              <a:buSzPct val="100000"/>
              <a:buChar char="•"/>
            </a:pPr>
            <a:r>
              <a:rPr lang="en-GB" sz="3200" u="sng">
                <a:solidFill>
                  <a:schemeClr val="hlink"/>
                </a:solidFill>
                <a:hlinkClick r:id="rId5"/>
              </a:rPr>
              <a:t>http://www.nhs.uk/Conditions/Dyspraxia-(childhood)/Pages/Introduction.aspx</a:t>
            </a:r>
            <a:endParaRPr sz="3200"/>
          </a:p>
          <a:p>
            <a:pPr marL="342900" lvl="0" indent="-342900" algn="l" rtl="0">
              <a:spcBef>
                <a:spcPts val="352"/>
              </a:spcBef>
              <a:spcAft>
                <a:spcPts val="0"/>
              </a:spcAft>
              <a:buClr>
                <a:schemeClr val="dk1"/>
              </a:buClr>
              <a:buSzPct val="100000"/>
              <a:buChar char="•"/>
            </a:pPr>
            <a:r>
              <a:rPr lang="en-GB" sz="3200" u="sng">
                <a:solidFill>
                  <a:schemeClr val="hlink"/>
                </a:solidFill>
                <a:hlinkClick r:id="rId6"/>
              </a:rPr>
              <a:t>http://www.cambridge.org/penpals</a:t>
            </a:r>
            <a:endParaRPr sz="3200"/>
          </a:p>
          <a:p>
            <a:pPr marL="342900" lvl="0" indent="-342900" algn="l" rtl="0">
              <a:spcBef>
                <a:spcPts val="352"/>
              </a:spcBef>
              <a:spcAft>
                <a:spcPts val="0"/>
              </a:spcAft>
              <a:buClr>
                <a:schemeClr val="dk1"/>
              </a:buClr>
              <a:buSzPct val="100000"/>
              <a:buChar char="•"/>
            </a:pPr>
            <a:r>
              <a:rPr lang="en-GB" sz="3200" u="sng">
                <a:solidFill>
                  <a:schemeClr val="hlink"/>
                </a:solidFill>
                <a:hlinkClick r:id="rId7"/>
              </a:rPr>
              <a:t>http://www.nha-handwriting.org.uk/NHA/media/Public/Downloads/Fully-cursive-writing-in-Reception.pdf</a:t>
            </a:r>
            <a:endParaRPr sz="3200"/>
          </a:p>
          <a:p>
            <a:pPr marL="342900" lvl="0" indent="-342900" algn="l" rtl="0">
              <a:spcBef>
                <a:spcPts val="352"/>
              </a:spcBef>
              <a:spcAft>
                <a:spcPts val="0"/>
              </a:spcAft>
              <a:buClr>
                <a:schemeClr val="dk1"/>
              </a:buClr>
              <a:buSzPct val="100000"/>
              <a:buChar char="•"/>
            </a:pPr>
            <a:r>
              <a:rPr lang="en-GB" sz="3200" u="sng">
                <a:solidFill>
                  <a:schemeClr val="hlink"/>
                </a:solidFill>
                <a:hlinkClick r:id="rId8"/>
              </a:rPr>
              <a:t>http://www.education-show.com/files/day_2_wakefield___r_hudaks2_handwriting.pdf</a:t>
            </a:r>
            <a:endParaRPr sz="3200"/>
          </a:p>
          <a:p>
            <a:pPr marL="342900" lvl="0" indent="-245109" algn="l" rtl="0">
              <a:spcBef>
                <a:spcPts val="308"/>
              </a:spcBef>
              <a:spcAft>
                <a:spcPts val="0"/>
              </a:spcAft>
              <a:buClr>
                <a:schemeClr val="dk1"/>
              </a:buClr>
              <a:buSzPct val="100000"/>
              <a:buNone/>
            </a:pPr>
            <a:endParaRPr/>
          </a:p>
          <a:p>
            <a:pPr marL="342900" lvl="0" indent="-245109" algn="l" rtl="0">
              <a:spcBef>
                <a:spcPts val="308"/>
              </a:spcBef>
              <a:spcAft>
                <a:spcPts val="0"/>
              </a:spcAft>
              <a:buClr>
                <a:schemeClr val="dk1"/>
              </a:buClr>
              <a:buSzPct val="100000"/>
              <a:buNone/>
            </a:pPr>
            <a:endParaRPr/>
          </a:p>
          <a:p>
            <a:pPr marL="342900" lvl="0" indent="-245109" algn="l" rtl="0">
              <a:spcBef>
                <a:spcPts val="308"/>
              </a:spcBef>
              <a:spcAft>
                <a:spcPts val="0"/>
              </a:spcAft>
              <a:buClr>
                <a:schemeClr val="dk1"/>
              </a:buClr>
              <a:buSzPct val="100000"/>
              <a:buNone/>
            </a:pPr>
            <a:endParaRPr/>
          </a:p>
          <a:p>
            <a:pPr marL="342900" lvl="0" indent="-245109" algn="l" rtl="0">
              <a:spcBef>
                <a:spcPts val="308"/>
              </a:spcBef>
              <a:spcAft>
                <a:spcPts val="0"/>
              </a:spcAft>
              <a:buClr>
                <a:schemeClr val="dk1"/>
              </a:buClr>
              <a:buSzPct val="100000"/>
              <a:buNone/>
            </a:pPr>
            <a:endParaRPr/>
          </a:p>
        </p:txBody>
      </p:sp>
      <p:sp>
        <p:nvSpPr>
          <p:cNvPr id="270" name="Google Shape;270;p3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fontScale="55000" lnSpcReduction="20000"/>
          </a:bodyPr>
          <a:lstStyle/>
          <a:p>
            <a:pPr marL="342900" lvl="0" indent="-342900" algn="l" rtl="0">
              <a:spcBef>
                <a:spcPts val="0"/>
              </a:spcBef>
              <a:spcAft>
                <a:spcPts val="0"/>
              </a:spcAft>
              <a:buClr>
                <a:schemeClr val="dk1"/>
              </a:buClr>
              <a:buSzPct val="100000"/>
              <a:buChar char="•"/>
            </a:pPr>
            <a:r>
              <a:rPr lang="en-GB" sz="3200" u="sng">
                <a:solidFill>
                  <a:schemeClr val="hlink"/>
                </a:solidFill>
                <a:hlinkClick r:id="rId9"/>
              </a:rPr>
              <a:t>http://www.teachhandwriting.co.uk/handwriting-warm-up-exercises.html</a:t>
            </a:r>
            <a:endParaRPr sz="3200"/>
          </a:p>
          <a:p>
            <a:pPr marL="342900" lvl="0" indent="-342900" algn="l" rtl="0">
              <a:spcBef>
                <a:spcPts val="352"/>
              </a:spcBef>
              <a:spcAft>
                <a:spcPts val="0"/>
              </a:spcAft>
              <a:buClr>
                <a:schemeClr val="dk1"/>
              </a:buClr>
              <a:buSzPct val="100000"/>
              <a:buChar char="•"/>
            </a:pPr>
            <a:r>
              <a:rPr lang="en-GB" sz="3200" u="sng">
                <a:solidFill>
                  <a:schemeClr val="hlink"/>
                </a:solidFill>
                <a:hlinkClick r:id="rId10"/>
              </a:rPr>
              <a:t>http://handwriting-solutions.com/dysgraphia.asp</a:t>
            </a:r>
            <a:endParaRPr sz="3200"/>
          </a:p>
          <a:p>
            <a:pPr marL="342900" lvl="0" indent="-342900" algn="l" rtl="0">
              <a:spcBef>
                <a:spcPts val="352"/>
              </a:spcBef>
              <a:spcAft>
                <a:spcPts val="0"/>
              </a:spcAft>
              <a:buClr>
                <a:schemeClr val="dk1"/>
              </a:buClr>
              <a:buSzPct val="100000"/>
              <a:buChar char="•"/>
            </a:pPr>
            <a:r>
              <a:rPr lang="en-GB" sz="3200" u="sng">
                <a:solidFill>
                  <a:schemeClr val="hlink"/>
                </a:solidFill>
                <a:hlinkClick r:id="rId11"/>
              </a:rPr>
              <a:t>https://www.handwritingworksheets.com/</a:t>
            </a:r>
            <a:endParaRPr sz="3200"/>
          </a:p>
          <a:p>
            <a:pPr marL="342900" lvl="0" indent="-342900" algn="l" rtl="0">
              <a:spcBef>
                <a:spcPts val="352"/>
              </a:spcBef>
              <a:spcAft>
                <a:spcPts val="0"/>
              </a:spcAft>
              <a:buClr>
                <a:schemeClr val="dk1"/>
              </a:buClr>
              <a:buSzPct val="100000"/>
              <a:buChar char="•"/>
            </a:pPr>
            <a:r>
              <a:rPr lang="en-GB" sz="3200" u="sng">
                <a:solidFill>
                  <a:schemeClr val="hlink"/>
                </a:solidFill>
                <a:hlinkClick r:id="rId12"/>
              </a:rPr>
              <a:t>http://www.sassoonfont.co.uk/fonts/sas/pri_lit_dev_wrtng_005501.pdf</a:t>
            </a:r>
            <a:endParaRPr sz="3200"/>
          </a:p>
          <a:p>
            <a:pPr marL="342900" lvl="0" indent="-342900" algn="l" rtl="0">
              <a:spcBef>
                <a:spcPts val="352"/>
              </a:spcBef>
              <a:spcAft>
                <a:spcPts val="0"/>
              </a:spcAft>
              <a:buClr>
                <a:schemeClr val="dk1"/>
              </a:buClr>
              <a:buSzPct val="100000"/>
              <a:buChar char="•"/>
            </a:pPr>
            <a:r>
              <a:rPr lang="en-GB" sz="3200" u="sng">
                <a:solidFill>
                  <a:schemeClr val="hlink"/>
                </a:solidFill>
                <a:hlinkClick r:id="rId13"/>
              </a:rPr>
              <a:t>http://www.foundationyears.org.uk/wp-content/uploads/2011/11/Gateway-to-Writing-Developing-handwriting.pdf</a:t>
            </a:r>
            <a:endParaRPr sz="3200"/>
          </a:p>
          <a:p>
            <a:pPr marL="342900" lvl="0" indent="-342900" algn="l" rtl="0">
              <a:spcBef>
                <a:spcPts val="308"/>
              </a:spcBef>
              <a:spcAft>
                <a:spcPts val="0"/>
              </a:spcAft>
              <a:buClr>
                <a:schemeClr val="dk1"/>
              </a:buClr>
              <a:buSzPct val="100000"/>
              <a:buNone/>
            </a:pPr>
            <a:endParaRPr/>
          </a:p>
        </p:txBody>
      </p:sp>
      <p:pic>
        <p:nvPicPr>
          <p:cNvPr id="271" name="Google Shape;271;p36" descr="C:\Users\Clair\AppData\Local\Microsoft\Windows\INetCache\IE\9ZP0XFER\Write-9904-large[1].png"/>
          <p:cNvPicPr preferRelativeResize="0"/>
          <p:nvPr/>
        </p:nvPicPr>
        <p:blipFill rotWithShape="1">
          <a:blip r:embed="rId14">
            <a:alphaModFix/>
          </a:blip>
          <a:srcRect/>
          <a:stretch/>
        </p:blipFill>
        <p:spPr>
          <a:xfrm>
            <a:off x="6354225" y="4945200"/>
            <a:ext cx="2332566" cy="1679448"/>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D3BF78E13848A46A2D1C6035DC68D92" ma:contentTypeVersion="20" ma:contentTypeDescription="Create a new document." ma:contentTypeScope="" ma:versionID="e2175b8b052cbfbe73e8a0c9bd74deac">
  <xsd:schema xmlns:xsd="http://www.w3.org/2001/XMLSchema" xmlns:xs="http://www.w3.org/2001/XMLSchema" xmlns:p="http://schemas.microsoft.com/office/2006/metadata/properties" xmlns:ns1="http://schemas.microsoft.com/sharepoint/v3" xmlns:ns2="96307a91-d7b4-4bed-97b2-3ea042accedb" xmlns:ns3="7769f6e9-3d71-4df9-b870-758db05e3314" targetNamespace="http://schemas.microsoft.com/office/2006/metadata/properties" ma:root="true" ma:fieldsID="e86052740f908512cc3ffc930c3342e3" ns1:_="" ns2:_="" ns3:_="">
    <xsd:import namespace="http://schemas.microsoft.com/sharepoint/v3"/>
    <xsd:import namespace="96307a91-d7b4-4bed-97b2-3ea042accedb"/>
    <xsd:import namespace="7769f6e9-3d71-4df9-b870-758db05e3314"/>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1:_ip_UnifiedCompliancePolicyProperties" minOccurs="0"/>
                <xsd:element ref="ns1:_ip_UnifiedCompliancePolicyUIAction" minOccurs="0"/>
                <xsd:element ref="ns3:MediaLengthInSeconds" minOccurs="0"/>
                <xsd:element ref="ns3:lcf76f155ced4ddcb4097134ff3c332f" minOccurs="0"/>
                <xsd:element ref="ns2: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6307a91-d7b4-4bed-97b2-3ea042acced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7" nillable="true" ma:displayName="Taxonomy Catch All Column" ma:hidden="true" ma:list="{b6a3495e-c74a-42a6-8e94-8e638b6feddb}" ma:internalName="TaxCatchAll" ma:showField="CatchAllData" ma:web="96307a91-d7b4-4bed-97b2-3ea042acced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769f6e9-3d71-4df9-b870-758db05e3314"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Location" ma:index="16" nillable="true" ma:displayName="MediaServiceLocation" ma:description="" ma:internalName="MediaServiceLocation"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4" nillable="true" ma:displayName="Length (seconds)"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96a3b9e8-4cdf-4a5a-a455-1ad79ea9e7be"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SharedWithUsers xmlns="96307a91-d7b4-4bed-97b2-3ea042accedb">
      <UserInfo>
        <DisplayName>Gary Edwards</DisplayName>
        <AccountId>657</AccountId>
        <AccountType/>
      </UserInfo>
      <UserInfo>
        <DisplayName>Nichole Bourner</DisplayName>
        <AccountId>17</AccountId>
        <AccountType/>
      </UserInfo>
      <UserInfo>
        <DisplayName>Joanna Richards</DisplayName>
        <AccountId>825</AccountId>
        <AccountType/>
      </UserInfo>
      <UserInfo>
        <DisplayName>Helen Mitchell</DisplayName>
        <AccountId>48</AccountId>
        <AccountType/>
      </UserInfo>
    </SharedWithUsers>
    <lcf76f155ced4ddcb4097134ff3c332f xmlns="7769f6e9-3d71-4df9-b870-758db05e3314">
      <Terms xmlns="http://schemas.microsoft.com/office/infopath/2007/PartnerControls"/>
    </lcf76f155ced4ddcb4097134ff3c332f>
    <TaxCatchAll xmlns="96307a91-d7b4-4bed-97b2-3ea042accedb" xsi:nil="true"/>
  </documentManagement>
</p:properties>
</file>

<file path=customXml/itemProps1.xml><?xml version="1.0" encoding="utf-8"?>
<ds:datastoreItem xmlns:ds="http://schemas.openxmlformats.org/officeDocument/2006/customXml" ds:itemID="{7546B5C8-7014-4134-9248-45102DBD54DB}"/>
</file>

<file path=customXml/itemProps2.xml><?xml version="1.0" encoding="utf-8"?>
<ds:datastoreItem xmlns:ds="http://schemas.openxmlformats.org/officeDocument/2006/customXml" ds:itemID="{F19CF3E9-7C15-4915-8C17-6E540A1B2D09}"/>
</file>

<file path=customXml/itemProps3.xml><?xml version="1.0" encoding="utf-8"?>
<ds:datastoreItem xmlns:ds="http://schemas.openxmlformats.org/officeDocument/2006/customXml" ds:itemID="{3EB32EE0-E872-4A79-8D19-E15F47753854}"/>
</file>

<file path=docProps/app.xml><?xml version="1.0" encoding="utf-8"?>
<Properties xmlns="http://schemas.openxmlformats.org/officeDocument/2006/extended-properties" xmlns:vt="http://schemas.openxmlformats.org/officeDocument/2006/docPropsVTypes">
  <TotalTime>0</TotalTime>
  <Words>1886</Words>
  <Application>Microsoft Office PowerPoint</Application>
  <PresentationFormat>On-screen Show (4:3)</PresentationFormat>
  <Paragraphs>178</Paragraphs>
  <Slides>24</Slides>
  <Notes>24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Pinyon Script</vt:lpstr>
      <vt:lpstr>Arial</vt:lpstr>
      <vt:lpstr>Calibri</vt:lpstr>
      <vt:lpstr>Office Theme</vt:lpstr>
      <vt:lpstr>Handwriting</vt:lpstr>
      <vt:lpstr>Handwriting Difficulties</vt:lpstr>
      <vt:lpstr>What is it? </vt:lpstr>
      <vt:lpstr>Signs you may notice</vt:lpstr>
      <vt:lpstr>Possible emotional and social impact</vt:lpstr>
      <vt:lpstr>What can help</vt:lpstr>
      <vt:lpstr>Strategies</vt:lpstr>
      <vt:lpstr>What you can do at home</vt:lpstr>
      <vt:lpstr>Hyper-mobility</vt:lpstr>
      <vt:lpstr>Know your Tools</vt:lpstr>
      <vt:lpstr>Warm-up Activities</vt:lpstr>
      <vt:lpstr>Fine Motor Activities</vt:lpstr>
      <vt:lpstr>Lazy 8</vt:lpstr>
      <vt:lpstr>Nearly there…</vt:lpstr>
      <vt:lpstr>Are you sitting comfortably?</vt:lpstr>
      <vt:lpstr>Handwriting Grasps</vt:lpstr>
      <vt:lpstr>The Dynamic Tripod Grasp </vt:lpstr>
      <vt:lpstr>Handwriting Tools</vt:lpstr>
      <vt:lpstr>Yes</vt:lpstr>
      <vt:lpstr>Your Turn</vt:lpstr>
      <vt:lpstr>As a scheme of work</vt:lpstr>
      <vt:lpstr>After the letters</vt:lpstr>
      <vt:lpstr>To Conclude…</vt:lpstr>
      <vt:lpstr>Useful Addresses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Handwriting</dc:title>
  <cp:lastModifiedBy>Clair Colton (AfC)</cp:lastModifiedBy>
  <cp:revision>1</cp:revision>
  <dcterms:modified xsi:type="dcterms:W3CDTF">2022-01-07T11:12:15Z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0x0101008D3BF78E13848A46A2D1C6035DC68D92</vt:lpwstr>
  </property>
</Properties>
</file>