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95F6EA-1EFD-46F0-AD3B-9EC18AB61BE1}" v="4" dt="2026-05-19T08:22:20.6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12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sha Stevenson" userId="258df552-accb-4fc4-af31-3ef200e7aa8a" providerId="ADAL" clId="{3E5C06FC-BE18-4116-8E74-F9DB8B00ACCA}"/>
    <pc:docChg chg="modSld">
      <pc:chgData name="Natasha Stevenson" userId="258df552-accb-4fc4-af31-3ef200e7aa8a" providerId="ADAL" clId="{3E5C06FC-BE18-4116-8E74-F9DB8B00ACCA}" dt="2026-05-19T09:00:07.671" v="276" actId="207"/>
      <pc:docMkLst>
        <pc:docMk/>
      </pc:docMkLst>
      <pc:sldChg chg="modSp mod">
        <pc:chgData name="Natasha Stevenson" userId="258df552-accb-4fc4-af31-3ef200e7aa8a" providerId="ADAL" clId="{3E5C06FC-BE18-4116-8E74-F9DB8B00ACCA}" dt="2026-05-19T08:57:39.964" v="253" actId="20577"/>
        <pc:sldMkLst>
          <pc:docMk/>
          <pc:sldMk cId="2994184607" sldId="256"/>
        </pc:sldMkLst>
        <pc:spChg chg="mod">
          <ac:chgData name="Natasha Stevenson" userId="258df552-accb-4fc4-af31-3ef200e7aa8a" providerId="ADAL" clId="{3E5C06FC-BE18-4116-8E74-F9DB8B00ACCA}" dt="2026-05-19T08:57:39.964" v="253" actId="20577"/>
          <ac:spMkLst>
            <pc:docMk/>
            <pc:sldMk cId="2994184607" sldId="256"/>
            <ac:spMk id="17" creationId="{5D412FFB-5585-FE88-D0F8-C224C4368300}"/>
          </ac:spMkLst>
        </pc:spChg>
      </pc:sldChg>
      <pc:sldChg chg="modSp mod">
        <pc:chgData name="Natasha Stevenson" userId="258df552-accb-4fc4-af31-3ef200e7aa8a" providerId="ADAL" clId="{3E5C06FC-BE18-4116-8E74-F9DB8B00ACCA}" dt="2026-05-19T08:58:51.810" v="273" actId="27107"/>
        <pc:sldMkLst>
          <pc:docMk/>
          <pc:sldMk cId="1253995722" sldId="257"/>
        </pc:sldMkLst>
        <pc:spChg chg="mod">
          <ac:chgData name="Natasha Stevenson" userId="258df552-accb-4fc4-af31-3ef200e7aa8a" providerId="ADAL" clId="{3E5C06FC-BE18-4116-8E74-F9DB8B00ACCA}" dt="2026-05-19T08:50:37.384" v="67" actId="1076"/>
          <ac:spMkLst>
            <pc:docMk/>
            <pc:sldMk cId="1253995722" sldId="257"/>
            <ac:spMk id="31" creationId="{3002ABDB-DC3B-DA0B-2846-D38FB1F8B9A1}"/>
          </ac:spMkLst>
        </pc:spChg>
        <pc:spChg chg="mod">
          <ac:chgData name="Natasha Stevenson" userId="258df552-accb-4fc4-af31-3ef200e7aa8a" providerId="ADAL" clId="{3E5C06FC-BE18-4116-8E74-F9DB8B00ACCA}" dt="2026-05-19T08:58:51.810" v="273" actId="27107"/>
          <ac:spMkLst>
            <pc:docMk/>
            <pc:sldMk cId="1253995722" sldId="257"/>
            <ac:spMk id="33" creationId="{65FD1802-D9E4-A097-36CB-F98A258C2BD0}"/>
          </ac:spMkLst>
        </pc:spChg>
        <pc:spChg chg="mod">
          <ac:chgData name="Natasha Stevenson" userId="258df552-accb-4fc4-af31-3ef200e7aa8a" providerId="ADAL" clId="{3E5C06FC-BE18-4116-8E74-F9DB8B00ACCA}" dt="2026-05-19T08:45:48.427" v="0" actId="1076"/>
          <ac:spMkLst>
            <pc:docMk/>
            <pc:sldMk cId="1253995722" sldId="257"/>
            <ac:spMk id="47" creationId="{0761CF5C-2C66-4E98-74FC-5CFC89363610}"/>
          </ac:spMkLst>
        </pc:spChg>
      </pc:sldChg>
      <pc:sldChg chg="modSp mod">
        <pc:chgData name="Natasha Stevenson" userId="258df552-accb-4fc4-af31-3ef200e7aa8a" providerId="ADAL" clId="{3E5C06FC-BE18-4116-8E74-F9DB8B00ACCA}" dt="2026-05-19T09:00:07.671" v="276" actId="207"/>
        <pc:sldMkLst>
          <pc:docMk/>
          <pc:sldMk cId="3617720142" sldId="258"/>
        </pc:sldMkLst>
        <pc:spChg chg="mod">
          <ac:chgData name="Natasha Stevenson" userId="258df552-accb-4fc4-af31-3ef200e7aa8a" providerId="ADAL" clId="{3E5C06FC-BE18-4116-8E74-F9DB8B00ACCA}" dt="2026-05-19T09:00:07.671" v="276" actId="207"/>
          <ac:spMkLst>
            <pc:docMk/>
            <pc:sldMk cId="3617720142" sldId="258"/>
            <ac:spMk id="8" creationId="{1879DEEA-7E8D-8574-6F31-87186767B74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704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80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819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812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498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755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651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394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254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578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594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A5F4A-6C0A-4675-965F-03972946C57C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E76EC-A1EB-468D-8C30-0C1BA6206D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17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15D546-1202-646A-3D9B-9C25E71627C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631" y="79381"/>
            <a:ext cx="3192105" cy="65162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7">
            <a:extLst>
              <a:ext uri="{FF2B5EF4-FFF2-40B4-BE49-F238E27FC236}">
                <a16:creationId xmlns:a16="http://schemas.microsoft.com/office/drawing/2014/main" id="{6A9E0D78-FE39-1912-A60E-5A4459EFE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78602"/>
            <a:ext cx="150106" cy="300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4295" tIns="37148" rIns="74295" bIns="3714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463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02E5C52-7B4D-44D4-BB54-F00CF5FB199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452" y="98981"/>
            <a:ext cx="1054100" cy="85534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993CCE8-D5CD-6C50-0013-ED6E9E8753AE}"/>
              </a:ext>
            </a:extLst>
          </p:cNvPr>
          <p:cNvSpPr txBox="1"/>
          <p:nvPr/>
        </p:nvSpPr>
        <p:spPr>
          <a:xfrm>
            <a:off x="285546" y="529163"/>
            <a:ext cx="1358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7030A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PMingLiU" panose="02020500000000000000" pitchFamily="18" charset="-120"/>
              </a:rPr>
              <a:t>MENU 01:</a:t>
            </a:r>
            <a:r>
              <a:rPr lang="en-GB" sz="1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7D89D2-5792-BC3D-0083-B3C8F45DF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25392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D412FFB-5585-FE88-D0F8-C224C4368300}"/>
              </a:ext>
            </a:extLst>
          </p:cNvPr>
          <p:cNvSpPr txBox="1"/>
          <p:nvPr/>
        </p:nvSpPr>
        <p:spPr>
          <a:xfrm>
            <a:off x="271200" y="806983"/>
            <a:ext cx="71162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Served weeks commencing 01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st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Sept, 21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st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Sept, 12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Oct, 02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nd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Nov, 23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rd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Nov, 14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Dec  </a:t>
            </a:r>
            <a:endParaRPr lang="en-GB" dirty="0">
              <a:solidFill>
                <a:srgbClr val="0070C0"/>
              </a:solidFill>
            </a:endParaRPr>
          </a:p>
        </p:txBody>
      </p:sp>
      <p:graphicFrame>
        <p:nvGraphicFramePr>
          <p:cNvPr id="19" name="Table 19">
            <a:extLst>
              <a:ext uri="{FF2B5EF4-FFF2-40B4-BE49-F238E27FC236}">
                <a16:creationId xmlns:a16="http://schemas.microsoft.com/office/drawing/2014/main" id="{FB01E587-F2B6-9FE7-DD49-8AA0E54EC3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587370"/>
              </p:ext>
            </p:extLst>
          </p:nvPr>
        </p:nvGraphicFramePr>
        <p:xfrm>
          <a:off x="365979" y="1435276"/>
          <a:ext cx="9042400" cy="51947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8480">
                  <a:extLst>
                    <a:ext uri="{9D8B030D-6E8A-4147-A177-3AD203B41FA5}">
                      <a16:colId xmlns:a16="http://schemas.microsoft.com/office/drawing/2014/main" val="3296484657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2381731091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2651729464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3918813734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366754089"/>
                    </a:ext>
                  </a:extLst>
                </a:gridCol>
              </a:tblGrid>
              <a:tr h="67331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  <a:p>
                      <a:pPr algn="ctr"/>
                      <a:endParaRPr lang="en-GB" sz="1050" b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369163"/>
                  </a:ext>
                </a:extLst>
              </a:tr>
              <a:tr h="662472">
                <a:tc>
                  <a:txBody>
                    <a:bodyPr/>
                    <a:lstStyle/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Jacket</a:t>
                      </a:r>
                    </a:p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Potato with Filling </a:t>
                      </a:r>
                      <a:endParaRPr lang="en-GB" sz="14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Chilli</a:t>
                      </a:r>
                      <a:r>
                        <a:rPr lang="en-GB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con Carne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Chicken Curry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baseline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Chicken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Pork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BBQ Chicken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Pizza</a:t>
                      </a:r>
                      <a:r>
                        <a:rPr lang="en-GB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Oven Baked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Fish</a:t>
                      </a:r>
                      <a:r>
                        <a:rPr lang="en-GB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Fingers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7137651"/>
                  </a:ext>
                </a:extLst>
              </a:tr>
              <a:tr h="5179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Macaroni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Cheese </a:t>
                      </a:r>
                      <a:endParaRPr lang="en-GB" sz="14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Chickpea and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Lentil Korma</a:t>
                      </a:r>
                      <a:endParaRPr lang="en-GB" sz="1400" b="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Quorn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</a:t>
                      </a:r>
                      <a:endParaRPr lang="en-GB" sz="14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Margarita</a:t>
                      </a: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Pizza</a:t>
                      </a:r>
                      <a:endParaRPr lang="en-GB" sz="14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Vegetable</a:t>
                      </a: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Burger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073197"/>
                  </a:ext>
                </a:extLst>
              </a:tr>
              <a:tr h="5179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rown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Rice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Potato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Potato</a:t>
                      </a:r>
                      <a:r>
                        <a:rPr lang="en-US" sz="14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Waffles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465660"/>
                  </a:ext>
                </a:extLst>
              </a:tr>
              <a:tr h="11107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</a:t>
                      </a:r>
                      <a:r>
                        <a:rPr lang="en-GB" sz="1400" b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Tuna/Coleslaw  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Wholemeal Rolls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Peas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Wraps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</a:t>
                      </a: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Vegetables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Wholemeal Rolls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Sweetcorn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Sliced Bread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4222391"/>
                  </a:ext>
                </a:extLst>
              </a:tr>
              <a:tr h="6349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Fresh Fruit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GB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lueberry Muffins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Vegan Raspberry Jelly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 Yoghurts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Vanilla Ice-Cream</a:t>
                      </a:r>
                      <a:endParaRPr lang="en-GB" sz="14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069473"/>
                  </a:ext>
                </a:extLst>
              </a:tr>
              <a:tr h="816172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141502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49664B1F-A82B-0075-0726-44BF6CFDA533}"/>
              </a:ext>
            </a:extLst>
          </p:cNvPr>
          <p:cNvSpPr txBox="1"/>
          <p:nvPr/>
        </p:nvSpPr>
        <p:spPr>
          <a:xfrm>
            <a:off x="7676100" y="1023991"/>
            <a:ext cx="1732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</a:rPr>
              <a:t>Vegetarian         Halal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6E6EB34-C561-0161-71DD-16955A982F4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596" y="1032486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614BC7B-7999-8B4F-21D5-09F161367C2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112" y="1060496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736094F-7765-ABC6-FDE5-6E952296862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26" y="2154390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B32552D-8601-5B18-3230-A42D824C222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896" y="2105720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0C87FA9-E5CD-A29C-4436-EB7B48D99B4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065" y="2116896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17E2B59-6033-0817-5778-6FE15B560FC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770" y="2120429"/>
            <a:ext cx="274320" cy="27432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9569BD9B-B3F4-7A63-CA2E-5F9E24912588}"/>
              </a:ext>
            </a:extLst>
          </p:cNvPr>
          <p:cNvSpPr txBox="1"/>
          <p:nvPr/>
        </p:nvSpPr>
        <p:spPr>
          <a:xfrm>
            <a:off x="1987587" y="5597074"/>
            <a:ext cx="5842000" cy="478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1200" dirty="0">
              <a:solidFill>
                <a:srgbClr val="0070C0"/>
              </a:solidFill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All menu items are subject to availability</a:t>
            </a:r>
            <a:endParaRPr lang="en-GB" sz="12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F51173-00DB-2E96-1517-88B6003FE741}"/>
              </a:ext>
            </a:extLst>
          </p:cNvPr>
          <p:cNvSpPr txBox="1"/>
          <p:nvPr/>
        </p:nvSpPr>
        <p:spPr>
          <a:xfrm>
            <a:off x="1966179" y="5983273"/>
            <a:ext cx="5842000" cy="775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Do you think you are Free School Meal eligible?</a:t>
            </a:r>
          </a:p>
          <a:p>
            <a:pPr algn="ctr">
              <a:lnSpc>
                <a:spcPct val="107000"/>
              </a:lnSpc>
            </a:pPr>
            <a:r>
              <a:rPr lang="en-GB" sz="12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Please contact your school office for more information on how to apply.</a:t>
            </a:r>
            <a:endParaRPr lang="en-GB" sz="12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GB" sz="1200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D3F43BD9-8E3C-67E7-65C4-57F1E0C4D8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569381" y="5238189"/>
            <a:ext cx="2354614" cy="1569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7468124-7B32-E8ED-58CA-97B8A1881EC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523" y="5147995"/>
            <a:ext cx="1644057" cy="1094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76BE7C1-CD71-C0A8-A817-BDDE5267355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979" y="6242589"/>
            <a:ext cx="1347046" cy="443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718F6E-1F52-A3BF-E3FA-0105367BAE6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25" y="3065259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4C9A19-34FE-ADF4-30E7-E858F1F3673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730" y="3050484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41ED82-E69F-9D9C-F20B-9A7A69B7778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065" y="3030964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4C4FD23-49E5-1216-1DB3-237BF4B2B0E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400" y="3051218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41244EF-31D7-2BF4-F5E8-68CBD440C6D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604" y="3030963"/>
            <a:ext cx="197157" cy="2057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4184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84DD6870-2CCA-7CA4-B8C7-FEF97ECAD56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629" y="79381"/>
            <a:ext cx="3192105" cy="651629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Rectangle 7">
            <a:extLst>
              <a:ext uri="{FF2B5EF4-FFF2-40B4-BE49-F238E27FC236}">
                <a16:creationId xmlns:a16="http://schemas.microsoft.com/office/drawing/2014/main" id="{AED7EAD9-F478-6183-0F9F-7F3545A32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1873" y="678602"/>
            <a:ext cx="150106" cy="300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4295" tIns="37148" rIns="74295" bIns="3714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463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002ABDB-DC3B-DA0B-2846-D38FB1F8B9A1}"/>
              </a:ext>
            </a:extLst>
          </p:cNvPr>
          <p:cNvSpPr txBox="1"/>
          <p:nvPr/>
        </p:nvSpPr>
        <p:spPr>
          <a:xfrm>
            <a:off x="211873" y="397576"/>
            <a:ext cx="1358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7030A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PMingLiU" panose="02020500000000000000" pitchFamily="18" charset="-120"/>
              </a:rPr>
              <a:t>MENU 02:</a:t>
            </a:r>
            <a:r>
              <a:rPr lang="en-GB" sz="1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endParaRPr lang="en-GB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1A0EBDB-02F0-2DE5-7A84-1DEF8EE86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1873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25392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5FD1802-D9E4-A097-36CB-F98A258C2BD0}"/>
              </a:ext>
            </a:extLst>
          </p:cNvPr>
          <p:cNvSpPr txBox="1"/>
          <p:nvPr/>
        </p:nvSpPr>
        <p:spPr>
          <a:xfrm>
            <a:off x="197737" y="753280"/>
            <a:ext cx="71162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Served weeks commencing 07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Sept, 28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Sept, 19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Oct, 09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Nov, 30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Nov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70C0"/>
              </a:solidFill>
            </a:endParaRPr>
          </a:p>
        </p:txBody>
      </p:sp>
      <p:graphicFrame>
        <p:nvGraphicFramePr>
          <p:cNvPr id="34" name="Table 19">
            <a:extLst>
              <a:ext uri="{FF2B5EF4-FFF2-40B4-BE49-F238E27FC236}">
                <a16:creationId xmlns:a16="http://schemas.microsoft.com/office/drawing/2014/main" id="{140196EC-6C3D-267B-6DA6-26AE0AD90C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098823"/>
              </p:ext>
            </p:extLst>
          </p:nvPr>
        </p:nvGraphicFramePr>
        <p:xfrm>
          <a:off x="83977" y="1331702"/>
          <a:ext cx="9324400" cy="5144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4880">
                  <a:extLst>
                    <a:ext uri="{9D8B030D-6E8A-4147-A177-3AD203B41FA5}">
                      <a16:colId xmlns:a16="http://schemas.microsoft.com/office/drawing/2014/main" val="3296484657"/>
                    </a:ext>
                  </a:extLst>
                </a:gridCol>
                <a:gridCol w="1864880">
                  <a:extLst>
                    <a:ext uri="{9D8B030D-6E8A-4147-A177-3AD203B41FA5}">
                      <a16:colId xmlns:a16="http://schemas.microsoft.com/office/drawing/2014/main" val="2381731091"/>
                    </a:ext>
                  </a:extLst>
                </a:gridCol>
                <a:gridCol w="1864880">
                  <a:extLst>
                    <a:ext uri="{9D8B030D-6E8A-4147-A177-3AD203B41FA5}">
                      <a16:colId xmlns:a16="http://schemas.microsoft.com/office/drawing/2014/main" val="2651729464"/>
                    </a:ext>
                  </a:extLst>
                </a:gridCol>
                <a:gridCol w="1864880">
                  <a:extLst>
                    <a:ext uri="{9D8B030D-6E8A-4147-A177-3AD203B41FA5}">
                      <a16:colId xmlns:a16="http://schemas.microsoft.com/office/drawing/2014/main" val="3918813734"/>
                    </a:ext>
                  </a:extLst>
                </a:gridCol>
                <a:gridCol w="1864880">
                  <a:extLst>
                    <a:ext uri="{9D8B030D-6E8A-4147-A177-3AD203B41FA5}">
                      <a16:colId xmlns:a16="http://schemas.microsoft.com/office/drawing/2014/main" val="366754089"/>
                    </a:ext>
                  </a:extLst>
                </a:gridCol>
              </a:tblGrid>
              <a:tr h="693041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  <a:p>
                      <a:pPr algn="ctr"/>
                      <a:endParaRPr lang="en-GB" sz="1050" b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369163"/>
                  </a:ext>
                </a:extLst>
              </a:tr>
              <a:tr h="722641">
                <a:tc>
                  <a:txBody>
                    <a:bodyPr/>
                    <a:lstStyle/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Jacket</a:t>
                      </a:r>
                      <a:r>
                        <a:rPr lang="en-GB" sz="1400" b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Potato</a:t>
                      </a:r>
                    </a:p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Fillings</a:t>
                      </a:r>
                    </a:p>
                    <a:p>
                      <a:pPr algn="ctr"/>
                      <a:endParaRPr lang="en-GB" sz="14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Beef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Lasagne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Chicken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Beef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BBQ Chicken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Pizza</a:t>
                      </a:r>
                      <a:endParaRPr lang="en-GB" sz="14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 Baked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Breaded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Fish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7137651"/>
                  </a:ext>
                </a:extLst>
              </a:tr>
              <a:tr h="6665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 and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Tomato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Tricolour Fusilli Pasta Bake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Vegetable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Hot Pot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Vegan Mini Fillets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Margarita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Pizza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Vegan Vegetable Sausages</a:t>
                      </a:r>
                      <a:endParaRPr lang="en-GB" sz="14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073197"/>
                  </a:ext>
                </a:extLst>
              </a:tr>
              <a:tr h="5211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New Potatoes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</a:t>
                      </a: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Chips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465660"/>
                  </a:ext>
                </a:extLst>
              </a:tr>
              <a:tr h="8920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Cheese/Tuna/Coleslaw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 Salad Bar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Wholemeal Rolls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Cauliflower &amp; Broccoli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Carrots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Wholemeal Rolls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Sweetcorn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  <a:endParaRPr lang="en-GB" sz="14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Spaghetti Hoops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Sliced Bread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4222391"/>
                  </a:ext>
                </a:extLst>
              </a:tr>
              <a:tr h="638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Fruit Loaf Soreen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each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Slices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Vegan Strawberry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Jelly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Yoghurts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Sliced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Oranges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069473"/>
                  </a:ext>
                </a:extLst>
              </a:tr>
              <a:tr h="821210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141502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DBB5A74E-08AA-147B-7654-75F5CE823BE2}"/>
              </a:ext>
            </a:extLst>
          </p:cNvPr>
          <p:cNvSpPr txBox="1"/>
          <p:nvPr/>
        </p:nvSpPr>
        <p:spPr>
          <a:xfrm>
            <a:off x="7676098" y="1023991"/>
            <a:ext cx="1732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</a:rPr>
              <a:t>Vegetarian         Halal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90DA951D-A7DE-361B-A0BC-897898CE715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594" y="1032486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F445D7B-35C2-7D86-C107-C23DECE3339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9800" y="1071497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170A15D-ECE8-80E9-F08A-02D442B0276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301" y="1993505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0D716D2-3F78-6A56-774B-EE49E6786FD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623" y="2005707"/>
            <a:ext cx="274320" cy="27432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0761CF5C-2C66-4E98-74FC-5CFC89363610}"/>
              </a:ext>
            </a:extLst>
          </p:cNvPr>
          <p:cNvSpPr txBox="1"/>
          <p:nvPr/>
        </p:nvSpPr>
        <p:spPr>
          <a:xfrm>
            <a:off x="1966177" y="5636927"/>
            <a:ext cx="5842000" cy="281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All Menu items are subject to availability</a:t>
            </a:r>
            <a:endParaRPr lang="en-GB" sz="120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8F33256-A889-C70C-2777-A4F4A925E315}"/>
              </a:ext>
            </a:extLst>
          </p:cNvPr>
          <p:cNvSpPr txBox="1"/>
          <p:nvPr/>
        </p:nvSpPr>
        <p:spPr>
          <a:xfrm>
            <a:off x="1966177" y="5843863"/>
            <a:ext cx="5842000" cy="775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Do you think you are Free School Meal eligible?</a:t>
            </a:r>
          </a:p>
          <a:p>
            <a:pPr algn="ctr">
              <a:lnSpc>
                <a:spcPct val="107000"/>
              </a:lnSpc>
            </a:pPr>
            <a:r>
              <a:rPr lang="en-GB" sz="12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Please contact your school office for more information on how to apply.</a:t>
            </a:r>
            <a:endParaRPr lang="en-GB" sz="12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GB" sz="1200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D8AD726D-9B26-52DF-5346-49E570782A8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880058" y="5206044"/>
            <a:ext cx="2465160" cy="1643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4AC3B0AC-0AB7-1789-F302-BB64E850904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206" y="4985913"/>
            <a:ext cx="1638935" cy="1080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30FC07F-73B6-525F-A9A8-8CC27923289D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100" y="5943120"/>
            <a:ext cx="762153" cy="611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3B3E0FB3-9535-B24E-BD8E-24D661B34713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2921" y="6150173"/>
            <a:ext cx="533506" cy="374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3C80E7F-38B0-0455-92B7-A141986824D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820" y="258036"/>
            <a:ext cx="956310" cy="6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3E09F8-9558-BBE2-D460-99D96952248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047" y="2953111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5F47322-B32E-0925-101D-CB51C0DB1B5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76" y="2936421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DD8281-4BC9-9A2A-4044-B172326EA00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666" y="2940358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D23696C-B3EC-7223-4057-9B0D1EEF080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012" y="2963676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00D938-8FA0-F124-DC3F-84B02902FB0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529" y="2954570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32031BB-7C94-0E92-E684-A8BCDCA378B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56" y="2005707"/>
            <a:ext cx="197157" cy="2057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3995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C4AC00-099E-444F-CC4B-BCD17D8F7A9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629" y="79381"/>
            <a:ext cx="3192105" cy="6516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7">
            <a:extLst>
              <a:ext uri="{FF2B5EF4-FFF2-40B4-BE49-F238E27FC236}">
                <a16:creationId xmlns:a16="http://schemas.microsoft.com/office/drawing/2014/main" id="{6AC4DC89-3813-C00B-A441-3AF79F862D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1873" y="678602"/>
            <a:ext cx="150106" cy="300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4295" tIns="37148" rIns="74295" bIns="3714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463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5FE370-FD52-0A8E-D844-F85002714DD8}"/>
              </a:ext>
            </a:extLst>
          </p:cNvPr>
          <p:cNvSpPr txBox="1"/>
          <p:nvPr/>
        </p:nvSpPr>
        <p:spPr>
          <a:xfrm>
            <a:off x="285544" y="688164"/>
            <a:ext cx="1358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rgbClr val="7030A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PMingLiU" panose="02020500000000000000" pitchFamily="18" charset="-120"/>
              </a:rPr>
              <a:t>MENU 03:</a:t>
            </a:r>
            <a:r>
              <a:rPr lang="en-GB" sz="18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590FC3-4503-4962-076F-EC3E7CB36E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1873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25392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79DEEA-7E8D-8574-6F31-87186767B74A}"/>
              </a:ext>
            </a:extLst>
          </p:cNvPr>
          <p:cNvSpPr txBox="1"/>
          <p:nvPr/>
        </p:nvSpPr>
        <p:spPr>
          <a:xfrm>
            <a:off x="285544" y="1023991"/>
            <a:ext cx="71162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Served weeks commencing 14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Sept, 05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Oct, </a:t>
            </a:r>
            <a:r>
              <a:rPr lang="en-GB" sz="1800" dirty="0">
                <a:solidFill>
                  <a:srgbClr val="EE00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26</a:t>
            </a:r>
            <a:r>
              <a:rPr lang="en-GB" sz="1800" baseline="30000" dirty="0">
                <a:solidFill>
                  <a:srgbClr val="EE00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EE00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Oct, 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16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Nov, 07</a:t>
            </a:r>
            <a:r>
              <a:rPr lang="en-GB" sz="1800" baseline="300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th</a:t>
            </a:r>
            <a:r>
              <a:rPr lang="en-GB" sz="18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 Dec  </a:t>
            </a:r>
            <a:endParaRPr lang="en-GB" dirty="0">
              <a:solidFill>
                <a:srgbClr val="0070C0"/>
              </a:solidFill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19">
            <a:extLst>
              <a:ext uri="{FF2B5EF4-FFF2-40B4-BE49-F238E27FC236}">
                <a16:creationId xmlns:a16="http://schemas.microsoft.com/office/drawing/2014/main" id="{D9452E88-E8AB-92A2-26B4-2D6243222C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8540411"/>
              </p:ext>
            </p:extLst>
          </p:nvPr>
        </p:nvGraphicFramePr>
        <p:xfrm>
          <a:off x="350272" y="1442198"/>
          <a:ext cx="9042400" cy="4922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8480">
                  <a:extLst>
                    <a:ext uri="{9D8B030D-6E8A-4147-A177-3AD203B41FA5}">
                      <a16:colId xmlns:a16="http://schemas.microsoft.com/office/drawing/2014/main" val="3296484657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2381731091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2651729464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3918813734"/>
                    </a:ext>
                  </a:extLst>
                </a:gridCol>
                <a:gridCol w="1808480">
                  <a:extLst>
                    <a:ext uri="{9D8B030D-6E8A-4147-A177-3AD203B41FA5}">
                      <a16:colId xmlns:a16="http://schemas.microsoft.com/office/drawing/2014/main" val="366754089"/>
                    </a:ext>
                  </a:extLst>
                </a:gridCol>
              </a:tblGrid>
              <a:tr h="67403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  <a:p>
                      <a:pPr algn="ctr"/>
                      <a:endParaRPr lang="en-GB" sz="1050" b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  <a:endParaRPr lang="en-GB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369163"/>
                  </a:ext>
                </a:extLst>
              </a:tr>
              <a:tr h="528991">
                <a:tc>
                  <a:txBody>
                    <a:bodyPr/>
                    <a:lstStyle/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Filling </a:t>
                      </a:r>
                      <a:endParaRPr lang="en-GB" sz="1400" b="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Chicken Korma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Curry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Beef Chilli</a:t>
                      </a:r>
                      <a:endParaRPr lang="en-GB" sz="14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Chicken Sausages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or 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Pork Sausages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BBQ Chicken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Pizza</a:t>
                      </a:r>
                      <a:endParaRPr lang="en-GB" sz="14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 Baked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Fish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Cakes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with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Tomato Ketchup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7137651"/>
                  </a:ext>
                </a:extLst>
              </a:tr>
              <a:tr h="52758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Tomato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Tuna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Pasta Bake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Bean &amp; Roasted Vegetable Tacos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Vegetables</a:t>
                      </a:r>
                      <a:endParaRPr lang="en-GB" sz="14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Meatballs </a:t>
                      </a: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in Gravy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Margarita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Pizza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Samosas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073197"/>
                  </a:ext>
                </a:extLst>
              </a:tr>
              <a:tr h="2001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Rainbow Rice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Mashed Potato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Jacket Wedges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4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465660"/>
                  </a:ext>
                </a:extLst>
              </a:tr>
              <a:tr h="8654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Cheese/Tuna/Coleslaw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Wholemeal Rolls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Carrots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  <a:endParaRPr lang="en-GB" sz="11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Chapatti Bread</a:t>
                      </a:r>
                      <a:endParaRPr lang="en-GB" sz="1400" baseline="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</a:t>
                      </a:r>
                      <a:r>
                        <a:rPr lang="en-US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Vegetables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Wholemeal 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Rolls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Sweetcorn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aseline="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  <a:endParaRPr lang="en-GB" sz="14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Peas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Sliced Bread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4222391"/>
                  </a:ext>
                </a:extLst>
              </a:tr>
              <a:tr h="4935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        Fruit Loaf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     Soreen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Strawberry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Mousse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Vegan Orange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Jelly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</a:t>
                      </a: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Yoghurts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Carrot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Cake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D6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069473"/>
                  </a:ext>
                </a:extLst>
              </a:tr>
              <a:tr h="831300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0141502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FB6E190-9A11-ECA1-4E93-36AE582115CE}"/>
              </a:ext>
            </a:extLst>
          </p:cNvPr>
          <p:cNvSpPr txBox="1"/>
          <p:nvPr/>
        </p:nvSpPr>
        <p:spPr>
          <a:xfrm>
            <a:off x="7676098" y="1023991"/>
            <a:ext cx="1732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</a:rPr>
              <a:t>Vegetarian         Halal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77068C4-2739-B6F6-54C4-487E08807BA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594" y="1032486"/>
            <a:ext cx="26289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9491F9A-4CF7-A4C6-C778-4C442C87D78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110" y="1060496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A49D1B2-6507-DFF2-D3AE-FA15CD1CBBA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569" y="2093022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932CF7A-7223-461E-1AA5-FBD96FB0EE4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24" y="2093178"/>
            <a:ext cx="274320" cy="27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5F03458-B7E9-24D7-18F6-69D8A6197C8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620" y="2116380"/>
            <a:ext cx="274320" cy="27432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182EC8D-CBD0-34C3-9832-485D702521E1}"/>
              </a:ext>
            </a:extLst>
          </p:cNvPr>
          <p:cNvSpPr txBox="1"/>
          <p:nvPr/>
        </p:nvSpPr>
        <p:spPr>
          <a:xfrm>
            <a:off x="1950472" y="5574739"/>
            <a:ext cx="5842000" cy="281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All Menu items are subject to availability</a:t>
            </a:r>
            <a:endParaRPr lang="en-GB" sz="1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EBAD22B-67A4-D353-6084-2A370106F399}"/>
              </a:ext>
            </a:extLst>
          </p:cNvPr>
          <p:cNvSpPr txBox="1"/>
          <p:nvPr/>
        </p:nvSpPr>
        <p:spPr>
          <a:xfrm>
            <a:off x="2003485" y="5795031"/>
            <a:ext cx="5842000" cy="775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Do you think you are Free School Meal eligible?</a:t>
            </a:r>
          </a:p>
          <a:p>
            <a:pPr algn="ctr">
              <a:lnSpc>
                <a:spcPct val="107000"/>
              </a:lnSpc>
            </a:pPr>
            <a:r>
              <a:rPr lang="en-GB" sz="1200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Please contact your school office for more information on how to apply.</a:t>
            </a:r>
            <a:endParaRPr lang="en-GB" sz="12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GB" sz="12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2A0F224D-8ABB-AC94-82F3-1C53C19340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717624" y="4839654"/>
            <a:ext cx="3015615" cy="1997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221FEE6-E6BB-A0F2-5A23-2418AC19C0D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9" t="1373" r="43022" b="47175"/>
          <a:stretch/>
        </p:blipFill>
        <p:spPr bwMode="auto">
          <a:xfrm>
            <a:off x="8994188" y="6213090"/>
            <a:ext cx="668402" cy="5040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07FF05F-6889-3596-057B-8F8F64BF0D6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5" t="44275" r="59954" b="20305"/>
          <a:stretch/>
        </p:blipFill>
        <p:spPr bwMode="auto">
          <a:xfrm rot="9908417">
            <a:off x="8276085" y="6140208"/>
            <a:ext cx="518067" cy="4696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A9F0F98-C00A-D2E9-18EF-5586340FC0E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2912" y="4976110"/>
            <a:ext cx="1556278" cy="1037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11DBF3F-1B6D-2023-B164-ADDB01E5928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80" t="56488" r="27345" b="5649"/>
          <a:stretch/>
        </p:blipFill>
        <p:spPr bwMode="auto">
          <a:xfrm rot="15112754">
            <a:off x="8562661" y="161581"/>
            <a:ext cx="758825" cy="7810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582BE9C-CFAD-9EBF-EDE8-BA57AF2EBB8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15" y="2127317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929642A-0E68-2655-963D-004F00A5DB6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72" y="3058926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3604612-E7AF-80F9-0DCA-14A36548E24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435" y="3050211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6306184-C189-8726-D06A-83CCADA0749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038" y="2809030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4121354-25A3-4BAD-BB6A-E145D3D12ED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201" y="3049809"/>
            <a:ext cx="197157" cy="205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57BCB10-8FA4-E809-472C-76F0B4FF46B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545" y="3049808"/>
            <a:ext cx="197157" cy="2057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7720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CatchAll xmlns="fd39ce99-629f-428f-b5d6-8645aba0d9bc" xsi:nil="true"/>
    <_ip_UnifiedCompliancePolicyProperties xmlns="http://schemas.microsoft.com/sharepoint/v3" xsi:nil="true"/>
    <lcf76f155ced4ddcb4097134ff3c332f xmlns="73fff75c-95cb-4f54-b501-658dbd2ef3a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57C6F5ED57744281ABF62CC6BC7FA5" ma:contentTypeVersion="17" ma:contentTypeDescription="Create a new document." ma:contentTypeScope="" ma:versionID="2865ee2faa3281a10f974dd15bdd395a">
  <xsd:schema xmlns:xsd="http://www.w3.org/2001/XMLSchema" xmlns:xs="http://www.w3.org/2001/XMLSchema" xmlns:p="http://schemas.microsoft.com/office/2006/metadata/properties" xmlns:ns1="http://schemas.microsoft.com/sharepoint/v3" xmlns:ns2="73fff75c-95cb-4f54-b501-658dbd2ef3a4" xmlns:ns3="fd39ce99-629f-428f-b5d6-8645aba0d9bc" targetNamespace="http://schemas.microsoft.com/office/2006/metadata/properties" ma:root="true" ma:fieldsID="c0c64504f08b07a7b521844ac6e483cb" ns1:_="" ns2:_="" ns3:_="">
    <xsd:import namespace="http://schemas.microsoft.com/sharepoint/v3"/>
    <xsd:import namespace="73fff75c-95cb-4f54-b501-658dbd2ef3a4"/>
    <xsd:import namespace="fd39ce99-629f-428f-b5d6-8645aba0d9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1:_ip_UnifiedCompliancePolicyProperties" minOccurs="0"/>
                <xsd:element ref="ns1:_ip_UnifiedCompliancePolicyUIAc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fff75c-95cb-4f54-b501-658dbd2ef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6a3b9e8-4cdf-4a5a-a455-1ad79ea9e7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39ce99-629f-428f-b5d6-8645aba0d9bc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9603c89e-ec91-4013-bd99-69189e2cff7a}" ma:internalName="TaxCatchAll" ma:showField="CatchAllData" ma:web="fd39ce99-629f-428f-b5d6-8645aba0d9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F30CF3A-7FD2-44DC-A226-0876D79773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5B5F970-89BB-4F67-BBA8-B485E80F51E0}">
  <ds:schemaRefs>
    <ds:schemaRef ds:uri="http://schemas.microsoft.com/office/infopath/2007/PartnerControls"/>
    <ds:schemaRef ds:uri="http://schemas.microsoft.com/office/2006/documentManagement/types"/>
    <ds:schemaRef ds:uri="4442918b-37a0-4107-a9b1-4e9c6aa5f754"/>
    <ds:schemaRef ds:uri="http://purl.org/dc/dcmitype/"/>
    <ds:schemaRef ds:uri="http://purl.org/dc/elements/1.1/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3661ECF1-7388-4445-9B4E-98E08DA6255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616</TotalTime>
  <Words>466</Words>
  <Application>Microsoft Office PowerPoint</Application>
  <PresentationFormat>A4 Paper (210x297 mm)</PresentationFormat>
  <Paragraphs>187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Paofeng Liao</dc:creator>
  <cp:lastModifiedBy>Natasha Stevenson</cp:lastModifiedBy>
  <cp:revision>35</cp:revision>
  <dcterms:created xsi:type="dcterms:W3CDTF">2022-12-06T12:58:48Z</dcterms:created>
  <dcterms:modified xsi:type="dcterms:W3CDTF">2026-05-19T09:00:17Z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0x010100FA57C6F5ED57744281ABF62CC6BC7FA5</vt:lpwstr>
  </property>
</Properties>
</file>