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6" r:id="rId2"/>
    <p:sldId id="257" r:id="rId3"/>
    <p:sldId id="269" r:id="rId4"/>
    <p:sldId id="282" r:id="rId5"/>
    <p:sldId id="283" r:id="rId6"/>
    <p:sldId id="284" r:id="rId7"/>
    <p:sldId id="272" r:id="rId8"/>
    <p:sldId id="263" r:id="rId9"/>
    <p:sldId id="267" r:id="rId10"/>
    <p:sldId id="268" r:id="rId11"/>
    <p:sldId id="262" r:id="rId12"/>
    <p:sldId id="270" r:id="rId13"/>
    <p:sldId id="273" r:id="rId14"/>
    <p:sldId id="275" r:id="rId15"/>
    <p:sldId id="276" r:id="rId16"/>
    <p:sldId id="277" r:id="rId17"/>
    <p:sldId id="278" r:id="rId18"/>
    <p:sldId id="264" r:id="rId19"/>
    <p:sldId id="265" r:id="rId20"/>
    <p:sldId id="279" r:id="rId21"/>
    <p:sldId id="280" r:id="rId22"/>
    <p:sldId id="281" r:id="rId23"/>
    <p:sldId id="266" r:id="rId24"/>
    <p:sldId id="27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251"/>
    <p:restoredTop sz="95934"/>
  </p:normalViewPr>
  <p:slideViewPr>
    <p:cSldViewPr snapToGrid="0" snapToObjects="1">
      <p:cViewPr varScale="1">
        <p:scale>
          <a:sx n="63" d="100"/>
          <a:sy n="63" d="100"/>
        </p:scale>
        <p:origin x="6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hshid Forouzandeh" userId="35609b40-8365-4e5b-861c-880825605aec" providerId="ADAL" clId="{ED3436E8-5806-4829-88A2-203446C25216}"/>
    <pc:docChg chg="custSel modSld sldOrd">
      <pc:chgData name="Mahshid Forouzandeh" userId="35609b40-8365-4e5b-861c-880825605aec" providerId="ADAL" clId="{ED3436E8-5806-4829-88A2-203446C25216}" dt="2026-09-08T20:58:37.394" v="36" actId="20577"/>
      <pc:docMkLst>
        <pc:docMk/>
      </pc:docMkLst>
      <pc:sldChg chg="ord">
        <pc:chgData name="Mahshid Forouzandeh" userId="35609b40-8365-4e5b-861c-880825605aec" providerId="ADAL" clId="{ED3436E8-5806-4829-88A2-203446C25216}" dt="2026-09-07T19:03:02.426" v="1"/>
        <pc:sldMkLst>
          <pc:docMk/>
          <pc:sldMk cId="3199214537" sldId="263"/>
        </pc:sldMkLst>
      </pc:sldChg>
      <pc:sldChg chg="modSp mod">
        <pc:chgData name="Mahshid Forouzandeh" userId="35609b40-8365-4e5b-861c-880825605aec" providerId="ADAL" clId="{ED3436E8-5806-4829-88A2-203446C25216}" dt="2026-09-07T19:10:07.476" v="34" actId="20577"/>
        <pc:sldMkLst>
          <pc:docMk/>
          <pc:sldMk cId="1256967282" sldId="266"/>
        </pc:sldMkLst>
        <pc:spChg chg="mod">
          <ac:chgData name="Mahshid Forouzandeh" userId="35609b40-8365-4e5b-861c-880825605aec" providerId="ADAL" clId="{ED3436E8-5806-4829-88A2-203446C25216}" dt="2026-09-07T19:10:07.476" v="34" actId="20577"/>
          <ac:spMkLst>
            <pc:docMk/>
            <pc:sldMk cId="1256967282" sldId="266"/>
            <ac:spMk id="4" creationId="{4E7DFDA4-1EFA-9151-0AA7-CBE3AECEA028}"/>
          </ac:spMkLst>
        </pc:spChg>
      </pc:sldChg>
      <pc:sldChg chg="ord">
        <pc:chgData name="Mahshid Forouzandeh" userId="35609b40-8365-4e5b-861c-880825605aec" providerId="ADAL" clId="{ED3436E8-5806-4829-88A2-203446C25216}" dt="2026-09-07T19:03:15.240" v="3"/>
        <pc:sldMkLst>
          <pc:docMk/>
          <pc:sldMk cId="4094045305" sldId="267"/>
        </pc:sldMkLst>
      </pc:sldChg>
      <pc:sldChg chg="ord">
        <pc:chgData name="Mahshid Forouzandeh" userId="35609b40-8365-4e5b-861c-880825605aec" providerId="ADAL" clId="{ED3436E8-5806-4829-88A2-203446C25216}" dt="2026-09-07T19:03:34.722" v="5"/>
        <pc:sldMkLst>
          <pc:docMk/>
          <pc:sldMk cId="967226595" sldId="268"/>
        </pc:sldMkLst>
      </pc:sldChg>
      <pc:sldChg chg="modSp mod">
        <pc:chgData name="Mahshid Forouzandeh" userId="35609b40-8365-4e5b-861c-880825605aec" providerId="ADAL" clId="{ED3436E8-5806-4829-88A2-203446C25216}" dt="2026-09-08T20:58:37.394" v="36" actId="20577"/>
        <pc:sldMkLst>
          <pc:docMk/>
          <pc:sldMk cId="2895157921" sldId="272"/>
        </pc:sldMkLst>
        <pc:spChg chg="mod">
          <ac:chgData name="Mahshid Forouzandeh" userId="35609b40-8365-4e5b-861c-880825605aec" providerId="ADAL" clId="{ED3436E8-5806-4829-88A2-203446C25216}" dt="2026-09-08T20:58:37.394" v="36" actId="20577"/>
          <ac:spMkLst>
            <pc:docMk/>
            <pc:sldMk cId="2895157921" sldId="272"/>
            <ac:spMk id="2" creationId="{BBFA25D8-99B7-CD3E-0649-D487BDC2B452}"/>
          </ac:spMkLst>
        </pc:spChg>
      </pc:sldChg>
      <pc:sldChg chg="addSp delSp modSp mod">
        <pc:chgData name="Mahshid Forouzandeh" userId="35609b40-8365-4e5b-861c-880825605aec" providerId="ADAL" clId="{ED3436E8-5806-4829-88A2-203446C25216}" dt="2026-09-07T19:05:16.870" v="9" actId="14100"/>
        <pc:sldMkLst>
          <pc:docMk/>
          <pc:sldMk cId="3057276359" sldId="276"/>
        </pc:sldMkLst>
        <pc:spChg chg="del mod">
          <ac:chgData name="Mahshid Forouzandeh" userId="35609b40-8365-4e5b-861c-880825605aec" providerId="ADAL" clId="{ED3436E8-5806-4829-88A2-203446C25216}" dt="2026-09-07T19:05:05.499" v="8" actId="478"/>
          <ac:spMkLst>
            <pc:docMk/>
            <pc:sldMk cId="3057276359" sldId="276"/>
            <ac:spMk id="4" creationId="{1871964E-0672-57B6-DC00-E8816493E359}"/>
          </ac:spMkLst>
        </pc:spChg>
        <pc:spChg chg="add mod">
          <ac:chgData name="Mahshid Forouzandeh" userId="35609b40-8365-4e5b-861c-880825605aec" providerId="ADAL" clId="{ED3436E8-5806-4829-88A2-203446C25216}" dt="2026-09-07T19:05:16.870" v="9" actId="14100"/>
          <ac:spMkLst>
            <pc:docMk/>
            <pc:sldMk cId="3057276359" sldId="276"/>
            <ac:spMk id="5" creationId="{F6C2A721-5B88-7141-47DB-95F6D96DA73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C543B5-CFB1-D24F-B177-067BAC2F32C1}" type="datetimeFigureOut">
              <a:rPr lang="en-US" smtClean="0"/>
              <a:t>9/8/2026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9D7F0-471D-EA4E-BF6D-0DD4D3D899BD}" type="slidenum">
              <a:rPr lang="en-US" smtClean="0"/>
              <a:t>‹#›</a:t>
            </a:fld>
            <a:endParaRPr lang="en-US"/>
          </a:p>
        </p:txBody>
      </p:sp>
    </p:spTree>
    <p:extLst>
      <p:ext uri="{BB962C8B-B14F-4D97-AF65-F5344CB8AC3E}">
        <p14:creationId xmlns:p14="http://schemas.microsoft.com/office/powerpoint/2010/main" val="1861621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2049536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tx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tx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615582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2666612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p:nvPr>
        </p:nvSpPr>
        <p:spPr>
          <a:xfrm>
            <a:off x="453888" y="473824"/>
            <a:ext cx="3309730" cy="2057341"/>
          </a:xfrm>
        </p:spPr>
        <p:txBody>
          <a:bodyPr/>
          <a:lstStyle>
            <a:lvl1pPr algn="ctr">
              <a:defRPr>
                <a:solidFill>
                  <a:schemeClr val="tx1"/>
                </a:solidFill>
              </a:defRPr>
            </a:lvl1pPr>
          </a:lstStyle>
          <a:p>
            <a:r>
              <a:rPr lang="en-GB"/>
              <a:t>Click to edit Master title style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679624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Slide Number Placeholder 5">
            <a:extLst>
              <a:ext uri="{FF2B5EF4-FFF2-40B4-BE49-F238E27FC236}">
                <a16:creationId xmlns:a16="http://schemas.microsoft.com/office/drawing/2014/main" id="{4ACB7F33-3679-838E-FE45-B1188D0C2039}"/>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4015210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5" name="Title 1">
            <a:extLst>
              <a:ext uri="{FF2B5EF4-FFF2-40B4-BE49-F238E27FC236}">
                <a16:creationId xmlns:a16="http://schemas.microsoft.com/office/drawing/2014/main" id="{3FEFE0B2-0448-8DE3-3342-F49BB2D4A9F8}"/>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dirty="0"/>
          </a:p>
        </p:txBody>
      </p:sp>
    </p:spTree>
    <p:extLst>
      <p:ext uri="{BB962C8B-B14F-4D97-AF65-F5344CB8AC3E}">
        <p14:creationId xmlns:p14="http://schemas.microsoft.com/office/powerpoint/2010/main" val="589470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tx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4" name="Text Placeholder 3">
            <a:extLst>
              <a:ext uri="{FF2B5EF4-FFF2-40B4-BE49-F238E27FC236}">
                <a16:creationId xmlns:a16="http://schemas.microsoft.com/office/drawing/2014/main" id="{A2B1F06E-9879-3B64-9C94-8AD353E1F287}"/>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4022152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9" name="Text Placeholder 3">
            <a:extLst>
              <a:ext uri="{FF2B5EF4-FFF2-40B4-BE49-F238E27FC236}">
                <a16:creationId xmlns:a16="http://schemas.microsoft.com/office/drawing/2014/main" id="{6D60C31E-BF1D-A1F0-A326-C4962C19914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1317700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9" name="Text Placeholder 3">
            <a:extLst>
              <a:ext uri="{FF2B5EF4-FFF2-40B4-BE49-F238E27FC236}">
                <a16:creationId xmlns:a16="http://schemas.microsoft.com/office/drawing/2014/main" id="{D7C2F104-F52B-F153-6FFF-69E188DF12A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4038545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tx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latin typeface="Helvetica" pitchFamily="2" charset="0"/>
              </a:defRPr>
            </a:lvl1pPr>
            <a:lvl2pPr>
              <a:defRPr>
                <a:latin typeface="Helvetica" pitchFamily="2" charset="0"/>
              </a:defRPr>
            </a:lvl2pPr>
            <a:lvl3pPr>
              <a:defRPr>
                <a:latin typeface="Helvetica" pitchFamily="2" charset="0"/>
              </a:defRPr>
            </a:lvl3pPr>
            <a:lvl4pPr>
              <a:defRPr>
                <a:latin typeface="Helvetica" pitchFamily="2" charset="0"/>
              </a:defRPr>
            </a:lvl4pPr>
            <a:lvl5pPr>
              <a:defRPr>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556535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605898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2650617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p>
            <a:r>
              <a:rPr lang="en-GB" dirty="0"/>
              <a:t>Click to edit Sub title style</a:t>
            </a:r>
            <a:endParaRPr lang="en-US" dirty="0"/>
          </a:p>
        </p:txBody>
      </p:sp>
      <p:sp>
        <p:nvSpPr>
          <p:cNvPr id="10" name="Text Placeholder 3">
            <a:extLst>
              <a:ext uri="{FF2B5EF4-FFF2-40B4-BE49-F238E27FC236}">
                <a16:creationId xmlns:a16="http://schemas.microsoft.com/office/drawing/2014/main" id="{821C4841-EF6C-A4B0-7409-477CB4F77981}"/>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3812391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dirty="0"/>
              <a:t>Click to edit Sub title style</a:t>
            </a:r>
            <a:endParaRPr lang="en-US" dirty="0"/>
          </a:p>
        </p:txBody>
      </p:sp>
      <p:sp>
        <p:nvSpPr>
          <p:cNvPr id="5" name="Text Placeholder 3">
            <a:extLst>
              <a:ext uri="{FF2B5EF4-FFF2-40B4-BE49-F238E27FC236}">
                <a16:creationId xmlns:a16="http://schemas.microsoft.com/office/drawing/2014/main" id="{EA3752D5-AE9A-539F-43BB-621A250920D8}"/>
              </a:ext>
            </a:extLst>
          </p:cNvPr>
          <p:cNvSpPr>
            <a:spLocks noGrp="1"/>
          </p:cNvSpPr>
          <p:nvPr>
            <p:ph type="body" sz="quarter" idx="13" hasCustomPrompt="1"/>
          </p:nvPr>
        </p:nvSpPr>
        <p:spPr>
          <a:xfrm>
            <a:off x="645820" y="4581940"/>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5784898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dirty="0"/>
              <a:t>Click to edit Sub title style</a:t>
            </a:r>
            <a:endParaRPr lang="en-US" dirty="0"/>
          </a:p>
        </p:txBody>
      </p:sp>
      <p:sp>
        <p:nvSpPr>
          <p:cNvPr id="4" name="Text Placeholder 3">
            <a:extLst>
              <a:ext uri="{FF2B5EF4-FFF2-40B4-BE49-F238E27FC236}">
                <a16:creationId xmlns:a16="http://schemas.microsoft.com/office/drawing/2014/main" id="{6A6E4641-3EFE-53B0-1879-6C8DF344ABE2}"/>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9311379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45042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8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2821412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9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66351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0968345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0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0284980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166431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p:nvPr>
        </p:nvSpPr>
        <p:spPr>
          <a:xfrm>
            <a:off x="838200" y="2584174"/>
            <a:ext cx="10515600" cy="844826"/>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C333C2F-01B4-6D47-2EB5-2003521751C1}"/>
              </a:ext>
            </a:extLst>
          </p:cNvPr>
          <p:cNvSpPr>
            <a:spLocks noGrp="1"/>
          </p:cNvSpPr>
          <p:nvPr>
            <p:ph sz="half" idx="1"/>
          </p:nvPr>
        </p:nvSpPr>
        <p:spPr>
          <a:xfrm>
            <a:off x="838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111FF6A-8B8A-819A-DB1B-89121DB602F8}"/>
              </a:ext>
            </a:extLst>
          </p:cNvPr>
          <p:cNvSpPr>
            <a:spLocks noGrp="1"/>
          </p:cNvSpPr>
          <p:nvPr>
            <p:ph sz="half" idx="2"/>
          </p:nvPr>
        </p:nvSpPr>
        <p:spPr>
          <a:xfrm>
            <a:off x="6172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23347869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88762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5157787"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649278" y="1690689"/>
            <a:ext cx="4986131"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931068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8073435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31665543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1935023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26821534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9495654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1260690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41DB13-7F18-79F1-1739-2681F95107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2F578991-9873-2D1E-21C1-000A3457646D}"/>
              </a:ext>
            </a:extLst>
          </p:cNvPr>
          <p:cNvSpPr>
            <a:spLocks noGrp="1"/>
          </p:cNvSpPr>
          <p:nvPr>
            <p:ph type="body" idx="1"/>
          </p:nvPr>
        </p:nvSpPr>
        <p:spPr>
          <a:xfrm>
            <a:off x="838200" y="1825625"/>
            <a:ext cx="10515600" cy="3922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B3189065-5A93-D0E2-E66F-075AC2D1EF28}"/>
              </a:ext>
            </a:extLst>
          </p:cNvPr>
          <p:cNvSpPr>
            <a:spLocks noGrp="1"/>
          </p:cNvSpPr>
          <p:nvPr>
            <p:ph type="sldNum" sz="quarter" idx="4"/>
          </p:nvPr>
        </p:nvSpPr>
        <p:spPr>
          <a:xfrm>
            <a:off x="206829" y="6286045"/>
            <a:ext cx="685799" cy="365125"/>
          </a:xfrm>
          <a:prstGeom prst="rect">
            <a:avLst/>
          </a:prstGeom>
        </p:spPr>
        <p:txBody>
          <a:bodyPr vert="horz" lIns="91440" tIns="45720" rIns="91440" bIns="45720" rtlCol="0" anchor="ctr"/>
          <a:lstStyle>
            <a:lvl1pPr algn="r">
              <a:defRPr sz="1200">
                <a:solidFill>
                  <a:schemeClr val="tx1"/>
                </a:solidFill>
              </a:defRPr>
            </a:lvl1pPr>
          </a:lstStyle>
          <a:p>
            <a:fld id="{DB4F5D62-7C0F-244C-8263-7B37E1C98A85}" type="slidenum">
              <a:rPr lang="en-US" smtClean="0"/>
              <a:pPr/>
              <a:t>‹#›</a:t>
            </a:fld>
            <a:endParaRPr lang="en-US"/>
          </a:p>
        </p:txBody>
      </p:sp>
    </p:spTree>
    <p:extLst>
      <p:ext uri="{BB962C8B-B14F-4D97-AF65-F5344CB8AC3E}">
        <p14:creationId xmlns:p14="http://schemas.microsoft.com/office/powerpoint/2010/main" val="2223051107"/>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62" r:id="rId5"/>
    <p:sldLayoutId id="2147483663" r:id="rId6"/>
    <p:sldLayoutId id="2147483684" r:id="rId7"/>
    <p:sldLayoutId id="2147483685" r:id="rId8"/>
    <p:sldLayoutId id="2147483686" r:id="rId9"/>
    <p:sldLayoutId id="2147483664" r:id="rId10"/>
    <p:sldLayoutId id="2147483670" r:id="rId11"/>
    <p:sldLayoutId id="2147483671" r:id="rId12"/>
    <p:sldLayoutId id="2147483652" r:id="rId13"/>
    <p:sldLayoutId id="2147483672" r:id="rId14"/>
    <p:sldLayoutId id="2147483673" r:id="rId15"/>
    <p:sldLayoutId id="2147483665" r:id="rId16"/>
    <p:sldLayoutId id="2147483674" r:id="rId17"/>
    <p:sldLayoutId id="2147483675" r:id="rId18"/>
    <p:sldLayoutId id="2147483666" r:id="rId19"/>
    <p:sldLayoutId id="2147483676" r:id="rId20"/>
    <p:sldLayoutId id="2147483677" r:id="rId21"/>
    <p:sldLayoutId id="2147483667" r:id="rId22"/>
    <p:sldLayoutId id="2147483668" r:id="rId23"/>
    <p:sldLayoutId id="2147483669" r:id="rId24"/>
    <p:sldLayoutId id="2147483678" r:id="rId25"/>
    <p:sldLayoutId id="2147483679" r:id="rId26"/>
    <p:sldLayoutId id="2147483680" r:id="rId27"/>
    <p:sldLayoutId id="2147483681" r:id="rId28"/>
    <p:sldLayoutId id="2147483682" r:id="rId29"/>
    <p:sldLayoutId id="2147483683" r:id="rId30"/>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hyperlink" Target="https://mathsbot.com/primaryMenu" TargetMode="External"/><Relationship Id="rId2" Type="http://schemas.openxmlformats.org/officeDocument/2006/relationships/hyperlink" Target="https://www.cgpbooks.co.uk/resources/ks2-sats-online-10-minute-tests"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7C1F9-CAF5-E7C9-9B76-3176ED334993}"/>
              </a:ext>
            </a:extLst>
          </p:cNvPr>
          <p:cNvSpPr>
            <a:spLocks noGrp="1"/>
          </p:cNvSpPr>
          <p:nvPr>
            <p:ph type="ctrTitle"/>
          </p:nvPr>
        </p:nvSpPr>
        <p:spPr>
          <a:xfrm>
            <a:off x="2933013" y="-2844"/>
            <a:ext cx="6705600" cy="2387600"/>
          </a:xfrm>
        </p:spPr>
        <p:txBody>
          <a:bodyPr>
            <a:normAutofit/>
          </a:bodyPr>
          <a:lstStyle/>
          <a:p>
            <a:r>
              <a:rPr lang="en-US" sz="3200" dirty="0">
                <a:latin typeface="Comic Sans MS" panose="030F0702030302020204" pitchFamily="66" charset="0"/>
              </a:rPr>
              <a:t>Knowl Hill Year 6 </a:t>
            </a:r>
            <a:br>
              <a:rPr lang="en-US" sz="3200" dirty="0">
                <a:latin typeface="Comic Sans MS" panose="030F0702030302020204" pitchFamily="66" charset="0"/>
              </a:rPr>
            </a:br>
            <a:r>
              <a:rPr lang="en-US" sz="3200" dirty="0">
                <a:latin typeface="Comic Sans MS" panose="030F0702030302020204" pitchFamily="66" charset="0"/>
              </a:rPr>
              <a:t>Curriculum Information Evening</a:t>
            </a:r>
          </a:p>
        </p:txBody>
      </p:sp>
      <p:sp>
        <p:nvSpPr>
          <p:cNvPr id="6" name="TextBox 5">
            <a:extLst>
              <a:ext uri="{FF2B5EF4-FFF2-40B4-BE49-F238E27FC236}">
                <a16:creationId xmlns:a16="http://schemas.microsoft.com/office/drawing/2014/main" id="{71FF8453-36B1-6A83-CC92-521D7D2C54B6}"/>
              </a:ext>
            </a:extLst>
          </p:cNvPr>
          <p:cNvSpPr txBox="1"/>
          <p:nvPr/>
        </p:nvSpPr>
        <p:spPr>
          <a:xfrm>
            <a:off x="3465261" y="5762395"/>
            <a:ext cx="5641104" cy="646331"/>
          </a:xfrm>
          <a:prstGeom prst="rect">
            <a:avLst/>
          </a:prstGeom>
          <a:noFill/>
        </p:spPr>
        <p:txBody>
          <a:bodyPr wrap="square" rtlCol="0">
            <a:spAutoFit/>
          </a:bodyPr>
          <a:lstStyle/>
          <a:p>
            <a:r>
              <a:rPr lang="en-US" b="1" dirty="0">
                <a:solidFill>
                  <a:schemeClr val="bg1"/>
                </a:solidFill>
                <a:latin typeface="Comic Sans MS" panose="030F0702030302020204" pitchFamily="66" charset="0"/>
              </a:rPr>
              <a:t>“Encourage one another and build each other up”</a:t>
            </a:r>
          </a:p>
          <a:p>
            <a:pPr algn="ctr"/>
            <a:r>
              <a:rPr lang="en-US" b="1" dirty="0">
                <a:solidFill>
                  <a:schemeClr val="bg1"/>
                </a:solidFill>
                <a:latin typeface="Comic Sans MS" panose="030F0702030302020204" pitchFamily="66" charset="0"/>
              </a:rPr>
              <a:t>1 Thessalonians 5:11</a:t>
            </a:r>
          </a:p>
        </p:txBody>
      </p:sp>
      <p:pic>
        <p:nvPicPr>
          <p:cNvPr id="9" name="Picture 8" descr="Logo, company name&#10;&#10;Description automatically generated">
            <a:extLst>
              <a:ext uri="{FF2B5EF4-FFF2-40B4-BE49-F238E27FC236}">
                <a16:creationId xmlns:a16="http://schemas.microsoft.com/office/drawing/2014/main" id="{1C31F27A-484A-0563-1D47-07B84CD164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93456" y="2704602"/>
            <a:ext cx="2605088" cy="2757709"/>
          </a:xfrm>
          <a:prstGeom prst="rect">
            <a:avLst/>
          </a:prstGeom>
          <a:noFill/>
          <a:ln>
            <a:noFill/>
          </a:ln>
        </p:spPr>
      </p:pic>
    </p:spTree>
    <p:extLst>
      <p:ext uri="{BB962C8B-B14F-4D97-AF65-F5344CB8AC3E}">
        <p14:creationId xmlns:p14="http://schemas.microsoft.com/office/powerpoint/2010/main" val="2639995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4AF8C5A-6A47-863F-3844-8EE6B4D16417}"/>
              </a:ext>
            </a:extLst>
          </p:cNvPr>
          <p:cNvSpPr>
            <a:spLocks noGrp="1"/>
          </p:cNvSpPr>
          <p:nvPr>
            <p:ph idx="1"/>
          </p:nvPr>
        </p:nvSpPr>
        <p:spPr>
          <a:xfrm>
            <a:off x="4200938" y="728870"/>
            <a:ext cx="7368210" cy="5195456"/>
          </a:xfrm>
        </p:spPr>
        <p:txBody>
          <a:bodyPr vert="horz" lIns="91440" tIns="45720" rIns="91440" bIns="45720" rtlCol="0" anchor="t">
            <a:normAutofit/>
          </a:bodyPr>
          <a:lstStyle/>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Year 6, the children will be learning alongside: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Mrs Forouzandeh – Teacher</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Miss Butler – Teaching Assistant </a:t>
            </a:r>
          </a:p>
        </p:txBody>
      </p:sp>
      <p:sp>
        <p:nvSpPr>
          <p:cNvPr id="3" name="Title 2">
            <a:extLst>
              <a:ext uri="{FF2B5EF4-FFF2-40B4-BE49-F238E27FC236}">
                <a16:creationId xmlns:a16="http://schemas.microsoft.com/office/drawing/2014/main" id="{B7A7878D-AEE1-6ED7-8969-8F31D28B1D11}"/>
              </a:ext>
            </a:extLst>
          </p:cNvPr>
          <p:cNvSpPr>
            <a:spLocks noGrp="1"/>
          </p:cNvSpPr>
          <p:nvPr>
            <p:ph type="title"/>
          </p:nvPr>
        </p:nvSpPr>
        <p:spPr/>
        <p:txBody>
          <a:bodyPr/>
          <a:lstStyle/>
          <a:p>
            <a:r>
              <a:rPr lang="en-GB" dirty="0">
                <a:latin typeface="Comic Sans MS" panose="030F0702030302020204" pitchFamily="66" charset="0"/>
              </a:rPr>
              <a:t>Adults:</a:t>
            </a:r>
          </a:p>
        </p:txBody>
      </p:sp>
    </p:spTree>
    <p:extLst>
      <p:ext uri="{BB962C8B-B14F-4D97-AF65-F5344CB8AC3E}">
        <p14:creationId xmlns:p14="http://schemas.microsoft.com/office/powerpoint/2010/main" val="4252862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50A57E7-3E7F-7F6B-AE4B-7A79B8778AFE}"/>
              </a:ext>
            </a:extLst>
          </p:cNvPr>
          <p:cNvSpPr>
            <a:spLocks noGrp="1"/>
          </p:cNvSpPr>
          <p:nvPr>
            <p:ph idx="1"/>
          </p:nvPr>
        </p:nvSpPr>
        <p:spPr/>
        <p:txBody>
          <a:bodyPr vert="horz" lIns="91440" tIns="45720" rIns="91440" bIns="45720" rtlCol="0" anchor="t">
            <a:normAutofit lnSpcReduction="10000"/>
          </a:bodyPr>
          <a:lstStyle/>
          <a:p>
            <a:r>
              <a:rPr lang="en-GB" sz="3200" dirty="0">
                <a:latin typeface="Comic Sans MS"/>
              </a:rPr>
              <a:t>Break time is at 10:45 – 11:00</a:t>
            </a:r>
          </a:p>
          <a:p>
            <a:pPr marL="0" indent="0">
              <a:buNone/>
            </a:pPr>
            <a:endParaRPr lang="en-GB" sz="3200" dirty="0">
              <a:latin typeface="Comic Sans MS"/>
            </a:endParaRPr>
          </a:p>
          <a:p>
            <a:r>
              <a:rPr lang="en-GB" sz="3200" dirty="0">
                <a:latin typeface="Comic Sans MS"/>
              </a:rPr>
              <a:t>Fruit snack for break time </a:t>
            </a:r>
          </a:p>
          <a:p>
            <a:endParaRPr lang="en-GB" sz="3200" dirty="0">
              <a:latin typeface="Comic Sans MS"/>
            </a:endParaRPr>
          </a:p>
          <a:p>
            <a:r>
              <a:rPr lang="en-GB" sz="3200" dirty="0">
                <a:latin typeface="Comic Sans MS"/>
              </a:rPr>
              <a:t>Lunch: Year 6 will go outside to play and then will be called in to eat their lunch.</a:t>
            </a:r>
          </a:p>
          <a:p>
            <a:pPr marL="0" indent="0">
              <a:buNone/>
            </a:pPr>
            <a:endParaRPr lang="en-GB" sz="3200" dirty="0">
              <a:latin typeface="Comic Sans MS"/>
            </a:endParaRPr>
          </a:p>
          <a:p>
            <a:r>
              <a:rPr lang="en-GB" sz="3200" dirty="0">
                <a:latin typeface="Comic Sans MS"/>
              </a:rPr>
              <a:t>They will return outside after eating. </a:t>
            </a:r>
          </a:p>
          <a:p>
            <a:endParaRPr lang="en-GB" dirty="0">
              <a:latin typeface="Comic Sans MS"/>
            </a:endParaRPr>
          </a:p>
        </p:txBody>
      </p:sp>
      <p:sp>
        <p:nvSpPr>
          <p:cNvPr id="3" name="Title 2">
            <a:extLst>
              <a:ext uri="{FF2B5EF4-FFF2-40B4-BE49-F238E27FC236}">
                <a16:creationId xmlns:a16="http://schemas.microsoft.com/office/drawing/2014/main" id="{B12C5E04-EA54-9215-EF56-65494AA95368}"/>
              </a:ext>
            </a:extLst>
          </p:cNvPr>
          <p:cNvSpPr>
            <a:spLocks noGrp="1"/>
          </p:cNvSpPr>
          <p:nvPr>
            <p:ph type="title"/>
          </p:nvPr>
        </p:nvSpPr>
        <p:spPr/>
        <p:txBody>
          <a:bodyPr/>
          <a:lstStyle/>
          <a:p>
            <a:r>
              <a:rPr lang="en-GB" dirty="0"/>
              <a:t>Break and Lunch </a:t>
            </a:r>
          </a:p>
        </p:txBody>
      </p:sp>
    </p:spTree>
    <p:extLst>
      <p:ext uri="{BB962C8B-B14F-4D97-AF65-F5344CB8AC3E}">
        <p14:creationId xmlns:p14="http://schemas.microsoft.com/office/powerpoint/2010/main" val="13430238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BD2CD-8938-A0D6-CC33-BA2717C45B11}"/>
              </a:ext>
            </a:extLst>
          </p:cNvPr>
          <p:cNvSpPr>
            <a:spLocks noGrp="1"/>
          </p:cNvSpPr>
          <p:nvPr>
            <p:ph type="title"/>
          </p:nvPr>
        </p:nvSpPr>
        <p:spPr>
          <a:xfrm>
            <a:off x="457200" y="365125"/>
            <a:ext cx="11178209" cy="1325563"/>
          </a:xfrm>
        </p:spPr>
        <p:txBody>
          <a:bodyPr/>
          <a:lstStyle/>
          <a:p>
            <a:r>
              <a:rPr lang="en-GB" dirty="0">
                <a:solidFill>
                  <a:schemeClr val="tx1"/>
                </a:solidFill>
              </a:rPr>
              <a:t>Curriculum</a:t>
            </a:r>
          </a:p>
        </p:txBody>
      </p:sp>
      <p:sp>
        <p:nvSpPr>
          <p:cNvPr id="3" name="Content Placeholder 2">
            <a:extLst>
              <a:ext uri="{FF2B5EF4-FFF2-40B4-BE49-F238E27FC236}">
                <a16:creationId xmlns:a16="http://schemas.microsoft.com/office/drawing/2014/main" id="{8F4A9CCE-CABD-C9B5-547C-D05F1C013071}"/>
              </a:ext>
            </a:extLst>
          </p:cNvPr>
          <p:cNvSpPr>
            <a:spLocks noGrp="1"/>
          </p:cNvSpPr>
          <p:nvPr>
            <p:ph sz="half" idx="2"/>
          </p:nvPr>
        </p:nvSpPr>
        <p:spPr>
          <a:xfrm>
            <a:off x="457200" y="1310640"/>
            <a:ext cx="11178209" cy="5080000"/>
          </a:xfrm>
        </p:spPr>
        <p:txBody>
          <a:bodyPr>
            <a:normAutofit fontScale="92500" lnSpcReduction="10000"/>
          </a:bodyPr>
          <a:lstStyle/>
          <a:p>
            <a:r>
              <a:rPr lang="en-GB" sz="3000" b="1" dirty="0">
                <a:solidFill>
                  <a:schemeClr val="tx1"/>
                </a:solidFill>
                <a:latin typeface="Comic Sans MS" panose="030F0702030302020204" pitchFamily="66" charset="0"/>
              </a:rPr>
              <a:t>English: </a:t>
            </a:r>
            <a:r>
              <a:rPr lang="en-GB" sz="2600" dirty="0">
                <a:solidFill>
                  <a:schemeClr val="tx1"/>
                </a:solidFill>
                <a:latin typeface="Comic Sans MS" panose="030F0702030302020204" pitchFamily="66" charset="0"/>
              </a:rPr>
              <a:t>This term, children will be reading the books ‘Rose Blanche’ by Ian McEwan, and ‘Origin of the Species’ by Sabina </a:t>
            </a:r>
            <a:r>
              <a:rPr lang="en-GB" sz="2600" dirty="0" err="1">
                <a:solidFill>
                  <a:schemeClr val="tx1"/>
                </a:solidFill>
                <a:latin typeface="Comic Sans MS" panose="030F0702030302020204" pitchFamily="66" charset="0"/>
              </a:rPr>
              <a:t>Radeva</a:t>
            </a:r>
            <a:r>
              <a:rPr lang="en-GB" sz="2600" dirty="0">
                <a:solidFill>
                  <a:schemeClr val="tx1"/>
                </a:solidFill>
                <a:latin typeface="Comic Sans MS" panose="030F0702030302020204" pitchFamily="66" charset="0"/>
              </a:rPr>
              <a:t>. </a:t>
            </a:r>
          </a:p>
          <a:p>
            <a:pPr marL="342900" lvl="0" indent="-342900" fontAlgn="t"/>
            <a:r>
              <a:rPr lang="en-GB" sz="3000" b="1" dirty="0">
                <a:solidFill>
                  <a:schemeClr val="tx1"/>
                </a:solidFill>
                <a:latin typeface="Comic Sans MS" panose="030F0702030302020204" pitchFamily="66" charset="0"/>
              </a:rPr>
              <a:t>Maths: </a:t>
            </a:r>
          </a:p>
          <a:p>
            <a:pPr marL="342900" lvl="0" indent="-342900" fontAlgn="t"/>
            <a:r>
              <a:rPr lang="en-GB" dirty="0">
                <a:solidFill>
                  <a:schemeClr val="tx1"/>
                </a:solidFill>
                <a:latin typeface="Comic Sans MS" panose="030F0702030302020204" pitchFamily="66" charset="0"/>
              </a:rPr>
              <a:t>Read, write, compare, and order numbers up to 10,000,000.</a:t>
            </a:r>
          </a:p>
          <a:p>
            <a:pPr marL="342900" lvl="0" indent="-342900" fontAlgn="t"/>
            <a:r>
              <a:rPr lang="en-GB" dirty="0">
                <a:solidFill>
                  <a:schemeClr val="tx1"/>
                </a:solidFill>
                <a:latin typeface="Comic Sans MS" panose="030F0702030302020204" pitchFamily="66" charset="0"/>
              </a:rPr>
              <a:t>Round whole numbers to the nearest 10, 100, and 1,000.</a:t>
            </a:r>
          </a:p>
          <a:p>
            <a:pPr marL="342900" lvl="0" indent="-342900" fontAlgn="t"/>
            <a:r>
              <a:rPr lang="en-GB" dirty="0">
                <a:solidFill>
                  <a:schemeClr val="tx1"/>
                </a:solidFill>
                <a:latin typeface="Comic Sans MS" panose="030F0702030302020204" pitchFamily="66" charset="0"/>
              </a:rPr>
              <a:t>Understand and work with negative numbers.</a:t>
            </a:r>
          </a:p>
          <a:p>
            <a:pPr marL="342900" lvl="0" indent="-342900" fontAlgn="t"/>
            <a:r>
              <a:rPr lang="en-GB" dirty="0">
                <a:solidFill>
                  <a:schemeClr val="tx1"/>
                </a:solidFill>
                <a:latin typeface="Comic Sans MS" panose="030F0702030302020204" pitchFamily="66" charset="0"/>
              </a:rPr>
              <a:t>Multiply a two-digit number by a four-digit number using efficient written methods.</a:t>
            </a:r>
          </a:p>
          <a:p>
            <a:pPr marL="342900" lvl="0" indent="-342900" fontAlgn="t"/>
            <a:r>
              <a:rPr lang="en-GB" dirty="0">
                <a:solidFill>
                  <a:schemeClr val="tx1"/>
                </a:solidFill>
                <a:latin typeface="Comic Sans MS" panose="030F0702030302020204" pitchFamily="66" charset="0"/>
              </a:rPr>
              <a:t>Use short and long division to solve calculations.</a:t>
            </a:r>
          </a:p>
          <a:p>
            <a:pPr marL="342900" lvl="0" indent="-342900" fontAlgn="t"/>
            <a:r>
              <a:rPr lang="en-GB" dirty="0">
                <a:solidFill>
                  <a:schemeClr val="tx1"/>
                </a:solidFill>
                <a:latin typeface="Comic Sans MS" panose="030F0702030302020204" pitchFamily="66" charset="0"/>
              </a:rPr>
              <a:t>Apply multiplication and division skills to multi-step word problems.</a:t>
            </a:r>
          </a:p>
          <a:p>
            <a:pPr marL="342900" lvl="0" indent="-342900" fontAlgn="t"/>
            <a:r>
              <a:rPr lang="en-GB" dirty="0">
                <a:solidFill>
                  <a:schemeClr val="tx1"/>
                </a:solidFill>
                <a:latin typeface="Comic Sans MS" panose="030F0702030302020204" pitchFamily="66" charset="0"/>
              </a:rPr>
              <a:t>Learn and use the order of operations (BIDMAS) when solving calculations.</a:t>
            </a:r>
          </a:p>
          <a:p>
            <a:endParaRPr lang="en-GB" sz="2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768217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B584FE-A46D-A74C-CEB8-D47857B98783}"/>
              </a:ext>
            </a:extLst>
          </p:cNvPr>
          <p:cNvSpPr>
            <a:spLocks noGrp="1"/>
          </p:cNvSpPr>
          <p:nvPr>
            <p:ph sz="half" idx="2"/>
          </p:nvPr>
        </p:nvSpPr>
        <p:spPr>
          <a:xfrm>
            <a:off x="528320" y="487680"/>
            <a:ext cx="11107089" cy="5933440"/>
          </a:xfrm>
        </p:spPr>
        <p:txBody>
          <a:bodyPr>
            <a:normAutofit/>
          </a:bodyPr>
          <a:lstStyle/>
          <a:p>
            <a:pPr marL="0" indent="0">
              <a:buNone/>
            </a:pPr>
            <a:r>
              <a:rPr lang="en-GB" b="1" dirty="0">
                <a:latin typeface="Comic Sans MS" panose="030F0702030302020204" pitchFamily="66" charset="0"/>
              </a:rPr>
              <a:t>Reading</a:t>
            </a:r>
            <a:r>
              <a:rPr lang="en-GB" dirty="0">
                <a:latin typeface="Comic Sans MS" panose="030F0702030302020204" pitchFamily="66" charset="0"/>
              </a:rPr>
              <a:t>:</a:t>
            </a:r>
          </a:p>
          <a:p>
            <a:pPr marL="0" indent="0">
              <a:buNone/>
            </a:pPr>
            <a:r>
              <a:rPr lang="en-GB" sz="2400" dirty="0">
                <a:latin typeface="Comic Sans MS" panose="030F0702030302020204" pitchFamily="66" charset="0"/>
              </a:rPr>
              <a:t>The children will read the book </a:t>
            </a:r>
            <a:r>
              <a:rPr lang="en-GB" sz="2400" b="1" dirty="0">
                <a:latin typeface="Comic Sans MS" panose="030F0702030302020204" pitchFamily="66" charset="0"/>
              </a:rPr>
              <a:t>Goodnight </a:t>
            </a:r>
            <a:r>
              <a:rPr lang="en-GB" sz="2400" b="1" dirty="0" err="1">
                <a:latin typeface="Comic Sans MS" panose="030F0702030302020204" pitchFamily="66" charset="0"/>
              </a:rPr>
              <a:t>MrTom</a:t>
            </a:r>
            <a:r>
              <a:rPr lang="en-GB" sz="2400" b="1" dirty="0">
                <a:latin typeface="Comic Sans MS" panose="030F0702030302020204" pitchFamily="66" charset="0"/>
              </a:rPr>
              <a:t> </a:t>
            </a:r>
            <a:r>
              <a:rPr lang="en-GB" sz="2400" dirty="0">
                <a:latin typeface="Comic Sans MS" panose="030F0702030302020204" pitchFamily="66" charset="0"/>
              </a:rPr>
              <a:t>by Michelle Magorian. </a:t>
            </a:r>
          </a:p>
          <a:p>
            <a:pPr marL="0" indent="0">
              <a:buNone/>
            </a:pPr>
            <a:endParaRPr lang="en-GB" sz="2400" dirty="0">
              <a:latin typeface="Comic Sans MS" panose="030F0702030302020204" pitchFamily="66" charset="0"/>
            </a:endParaRPr>
          </a:p>
          <a:p>
            <a:pPr marL="0" indent="0">
              <a:buNone/>
            </a:pPr>
            <a:r>
              <a:rPr lang="en-GB" b="1" dirty="0">
                <a:latin typeface="Comic Sans MS" panose="030F0702030302020204" pitchFamily="66" charset="0"/>
              </a:rPr>
              <a:t>History:</a:t>
            </a:r>
          </a:p>
          <a:p>
            <a:pPr marL="0" indent="0">
              <a:buNone/>
            </a:pPr>
            <a:r>
              <a:rPr lang="en-GB" sz="2400" dirty="0">
                <a:latin typeface="Comic Sans MS" panose="030F0702030302020204" pitchFamily="66" charset="0"/>
              </a:rPr>
              <a:t>The children will be learning about World War II. They will learn about the countries and leaders involved on both sides of the conflict. </a:t>
            </a:r>
          </a:p>
          <a:p>
            <a:pPr marL="0" indent="0">
              <a:buNone/>
            </a:pPr>
            <a:endParaRPr lang="en-GB" sz="2400" dirty="0">
              <a:latin typeface="Comic Sans MS" panose="030F0702030302020204" pitchFamily="66" charset="0"/>
            </a:endParaRPr>
          </a:p>
          <a:p>
            <a:pPr marL="0" indent="0">
              <a:buNone/>
            </a:pPr>
            <a:r>
              <a:rPr lang="en-GB" b="1" dirty="0">
                <a:latin typeface="Comic Sans MS" panose="030F0702030302020204" pitchFamily="66" charset="0"/>
              </a:rPr>
              <a:t>Music:</a:t>
            </a:r>
          </a:p>
          <a:p>
            <a:pPr marL="0" indent="0">
              <a:buNone/>
            </a:pPr>
            <a:r>
              <a:rPr lang="en-GB" sz="2400" dirty="0">
                <a:latin typeface="Comic Sans MS" panose="030F0702030302020204" pitchFamily="66" charset="0"/>
              </a:rPr>
              <a:t>The children will explore the importance of wartime songs for motivating troops during WW1 and WW2. </a:t>
            </a:r>
          </a:p>
          <a:p>
            <a:pPr marL="0" indent="0">
              <a:buNone/>
            </a:pPr>
            <a:endParaRPr lang="en-GB" sz="2400" dirty="0">
              <a:latin typeface="Comic Sans MS" panose="030F0702030302020204" pitchFamily="66" charset="0"/>
            </a:endParaRPr>
          </a:p>
          <a:p>
            <a:pPr marL="0" indent="0">
              <a:buNone/>
            </a:pPr>
            <a:r>
              <a:rPr lang="en-GB" b="1" dirty="0">
                <a:latin typeface="Comic Sans MS" panose="030F0702030302020204" pitchFamily="66" charset="0"/>
              </a:rPr>
              <a:t>PE: </a:t>
            </a:r>
            <a:r>
              <a:rPr lang="en-GB" sz="2400" dirty="0">
                <a:latin typeface="Comic Sans MS" panose="030F0702030302020204" pitchFamily="66" charset="0"/>
              </a:rPr>
              <a:t>Football, basketball and gymnastics</a:t>
            </a:r>
          </a:p>
        </p:txBody>
      </p:sp>
    </p:spTree>
    <p:extLst>
      <p:ext uri="{BB962C8B-B14F-4D97-AF65-F5344CB8AC3E}">
        <p14:creationId xmlns:p14="http://schemas.microsoft.com/office/powerpoint/2010/main" val="3197591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1BCB21-F403-254C-6DC1-5A7E3F8E7BAB}"/>
              </a:ext>
            </a:extLst>
          </p:cNvPr>
          <p:cNvSpPr>
            <a:spLocks noGrp="1"/>
          </p:cNvSpPr>
          <p:nvPr>
            <p:ph sz="half" idx="2"/>
          </p:nvPr>
        </p:nvSpPr>
        <p:spPr>
          <a:xfrm>
            <a:off x="477520" y="487680"/>
            <a:ext cx="11157889" cy="5902960"/>
          </a:xfrm>
        </p:spPr>
        <p:txBody>
          <a:bodyPr>
            <a:normAutofit/>
          </a:bodyPr>
          <a:lstStyle/>
          <a:p>
            <a:pPr marL="0" indent="0">
              <a:buNone/>
            </a:pPr>
            <a:r>
              <a:rPr lang="en-GB" b="1" dirty="0">
                <a:solidFill>
                  <a:schemeClr val="tx1"/>
                </a:solidFill>
                <a:latin typeface="Comic Sans MS" panose="030F0702030302020204" pitchFamily="66" charset="0"/>
              </a:rPr>
              <a:t>Art: </a:t>
            </a:r>
            <a:r>
              <a:rPr lang="en-GB" sz="2400" dirty="0">
                <a:solidFill>
                  <a:schemeClr val="tx1"/>
                </a:solidFill>
                <a:latin typeface="Comic Sans MS" panose="030F0702030302020204" pitchFamily="66" charset="0"/>
              </a:rPr>
              <a:t>3D topography  </a:t>
            </a:r>
          </a:p>
          <a:p>
            <a:pPr marL="0" indent="0">
              <a:buNone/>
            </a:pPr>
            <a:endParaRPr lang="en-GB" sz="2400" b="1" dirty="0">
              <a:solidFill>
                <a:schemeClr val="tx1"/>
              </a:solidFill>
              <a:latin typeface="Comic Sans MS" panose="030F0702030302020204" pitchFamily="66" charset="0"/>
            </a:endParaRPr>
          </a:p>
          <a:p>
            <a:pPr marL="0" indent="0">
              <a:buNone/>
            </a:pPr>
            <a:r>
              <a:rPr lang="en-GB" b="1" dirty="0">
                <a:solidFill>
                  <a:schemeClr val="tx1"/>
                </a:solidFill>
                <a:latin typeface="Comic Sans MS" panose="030F0702030302020204" pitchFamily="66" charset="0"/>
              </a:rPr>
              <a:t>PSHE: </a:t>
            </a:r>
            <a:r>
              <a:rPr lang="en-GB" sz="2400" dirty="0">
                <a:solidFill>
                  <a:schemeClr val="tx1"/>
                </a:solidFill>
                <a:latin typeface="Comic Sans MS" panose="030F0702030302020204" pitchFamily="66" charset="0"/>
              </a:rPr>
              <a:t>Keeping safe: unwanted contact and bullying</a:t>
            </a:r>
          </a:p>
          <a:p>
            <a:pPr marL="0" indent="0">
              <a:buNone/>
            </a:pPr>
            <a:endParaRPr lang="en-GB" sz="2400" dirty="0">
              <a:solidFill>
                <a:schemeClr val="tx1"/>
              </a:solidFill>
              <a:latin typeface="Comic Sans MS" panose="030F0702030302020204" pitchFamily="66" charset="0"/>
            </a:endParaRPr>
          </a:p>
          <a:p>
            <a:pPr marL="0" indent="0">
              <a:buNone/>
            </a:pPr>
            <a:r>
              <a:rPr lang="en-GB" b="1" dirty="0">
                <a:solidFill>
                  <a:schemeClr val="tx1"/>
                </a:solidFill>
                <a:latin typeface="Comic Sans MS" panose="030F0702030302020204" pitchFamily="66" charset="0"/>
              </a:rPr>
              <a:t>Science: </a:t>
            </a:r>
            <a:r>
              <a:rPr lang="en-GB" sz="2400" dirty="0">
                <a:solidFill>
                  <a:schemeClr val="tx1"/>
                </a:solidFill>
                <a:latin typeface="Comic Sans MS" panose="030F0702030302020204" pitchFamily="66" charset="0"/>
              </a:rPr>
              <a:t>Forces and evolution </a:t>
            </a:r>
          </a:p>
          <a:p>
            <a:pPr marL="0" indent="0">
              <a:buNone/>
            </a:pPr>
            <a:endParaRPr lang="en-GB" sz="2400" dirty="0">
              <a:solidFill>
                <a:schemeClr val="tx1"/>
              </a:solidFill>
              <a:latin typeface="Comic Sans MS" panose="030F0702030302020204" pitchFamily="66" charset="0"/>
            </a:endParaRPr>
          </a:p>
          <a:p>
            <a:pPr marL="0" indent="0">
              <a:buNone/>
            </a:pPr>
            <a:r>
              <a:rPr lang="en-GB" b="1" dirty="0">
                <a:solidFill>
                  <a:schemeClr val="tx1"/>
                </a:solidFill>
                <a:latin typeface="Comic Sans MS" panose="030F0702030302020204" pitchFamily="66" charset="0"/>
              </a:rPr>
              <a:t>Design and Technology: </a:t>
            </a:r>
            <a:r>
              <a:rPr lang="en-GB" sz="2400" dirty="0">
                <a:solidFill>
                  <a:schemeClr val="tx1"/>
                </a:solidFill>
                <a:latin typeface="Comic Sans MS" panose="030F0702030302020204" pitchFamily="66" charset="0"/>
              </a:rPr>
              <a:t>Wartime Vegetable Turnover </a:t>
            </a:r>
          </a:p>
          <a:p>
            <a:pPr marL="0" indent="0">
              <a:buNone/>
            </a:pPr>
            <a:endParaRPr lang="en-GB" sz="2400" dirty="0">
              <a:solidFill>
                <a:schemeClr val="tx1"/>
              </a:solidFill>
              <a:latin typeface="Comic Sans MS" panose="030F0702030302020204" pitchFamily="66" charset="0"/>
            </a:endParaRPr>
          </a:p>
          <a:p>
            <a:r>
              <a:rPr lang="en-GB" b="1" dirty="0">
                <a:solidFill>
                  <a:schemeClr val="tx1"/>
                </a:solidFill>
                <a:latin typeface="Comic Sans MS" panose="030F0702030302020204" pitchFamily="66" charset="0"/>
              </a:rPr>
              <a:t>School Trip: </a:t>
            </a:r>
            <a:r>
              <a:rPr lang="en-GB" sz="2400" dirty="0">
                <a:solidFill>
                  <a:schemeClr val="tx1"/>
                </a:solidFill>
                <a:latin typeface="Comic Sans MS" panose="030F0702030302020204" pitchFamily="66" charset="0"/>
              </a:rPr>
              <a:t>Blenheim Palace – the home of Winston Churchill </a:t>
            </a:r>
          </a:p>
          <a:p>
            <a:pPr marL="0" indent="0">
              <a:buNone/>
            </a:pPr>
            <a:endParaRPr lang="en-GB" sz="2400" dirty="0">
              <a:solidFill>
                <a:schemeClr val="tx1"/>
              </a:solidFill>
              <a:latin typeface="Comic Sans MS" panose="030F0702030302020204" pitchFamily="66" charset="0"/>
            </a:endParaRPr>
          </a:p>
          <a:p>
            <a:pPr marL="0" indent="0">
              <a:buNone/>
            </a:pPr>
            <a:endParaRPr lang="en-GB" sz="2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143479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FA25D8-99B7-CD3E-0649-D487BDC2B452}"/>
              </a:ext>
            </a:extLst>
          </p:cNvPr>
          <p:cNvSpPr>
            <a:spLocks noGrp="1"/>
          </p:cNvSpPr>
          <p:nvPr>
            <p:ph idx="1"/>
          </p:nvPr>
        </p:nvSpPr>
        <p:spPr/>
        <p:txBody>
          <a:bodyPr vert="horz" lIns="91440" tIns="45720" rIns="91440" bIns="45720" rtlCol="0" anchor="t">
            <a:normAutofit/>
          </a:bodyPr>
          <a:lstStyle/>
          <a:p>
            <a:r>
              <a:rPr lang="en-US" dirty="0">
                <a:latin typeface="Comic Sans MS" panose="030F0702030302020204" pitchFamily="66" charset="0"/>
                <a:cs typeface="Arial"/>
              </a:rPr>
              <a:t>8:30-8:50-Registration and Reading </a:t>
            </a:r>
          </a:p>
          <a:p>
            <a:r>
              <a:rPr lang="en-US" dirty="0">
                <a:latin typeface="Comic Sans MS" panose="030F0702030302020204" pitchFamily="66" charset="0"/>
                <a:cs typeface="Arial"/>
              </a:rPr>
              <a:t>8:50-9:15-Collective Worship </a:t>
            </a:r>
          </a:p>
          <a:p>
            <a:r>
              <a:rPr lang="en-US" dirty="0">
                <a:latin typeface="Comic Sans MS" panose="030F0702030302020204" pitchFamily="66" charset="0"/>
                <a:cs typeface="Arial"/>
              </a:rPr>
              <a:t>9:15-9:45-Guided Reading</a:t>
            </a:r>
          </a:p>
          <a:p>
            <a:r>
              <a:rPr lang="en-US">
                <a:latin typeface="Comic Sans MS" panose="030F0702030302020204" pitchFamily="66" charset="0"/>
                <a:cs typeface="Arial"/>
              </a:rPr>
              <a:t>9:45-10:45-English </a:t>
            </a:r>
            <a:endParaRPr lang="en-US" dirty="0">
              <a:latin typeface="Comic Sans MS" panose="030F0702030302020204" pitchFamily="66" charset="0"/>
              <a:cs typeface="Arial"/>
            </a:endParaRPr>
          </a:p>
          <a:p>
            <a:r>
              <a:rPr lang="en-US" dirty="0">
                <a:latin typeface="Comic Sans MS" panose="030F0702030302020204" pitchFamily="66" charset="0"/>
                <a:cs typeface="Arial"/>
              </a:rPr>
              <a:t>10:45-11:00-Break </a:t>
            </a:r>
          </a:p>
          <a:p>
            <a:r>
              <a:rPr lang="en-US" dirty="0">
                <a:latin typeface="Comic Sans MS" panose="030F0702030302020204" pitchFamily="66" charset="0"/>
                <a:cs typeface="Arial"/>
              </a:rPr>
              <a:t>11:00-12:00-Daily 5 and </a:t>
            </a:r>
            <a:r>
              <a:rPr lang="en-US" dirty="0" err="1">
                <a:latin typeface="Comic Sans MS" panose="030F0702030302020204" pitchFamily="66" charset="0"/>
                <a:cs typeface="Arial"/>
              </a:rPr>
              <a:t>Maths</a:t>
            </a:r>
            <a:endParaRPr lang="en-US" dirty="0">
              <a:latin typeface="Comic Sans MS" panose="030F0702030302020204" pitchFamily="66" charset="0"/>
              <a:cs typeface="Arial"/>
            </a:endParaRPr>
          </a:p>
          <a:p>
            <a:r>
              <a:rPr lang="en-US" dirty="0">
                <a:latin typeface="Comic Sans MS" panose="030F0702030302020204" pitchFamily="66" charset="0"/>
                <a:cs typeface="Arial"/>
              </a:rPr>
              <a:t>12:00-1:00-Lunch </a:t>
            </a:r>
          </a:p>
          <a:p>
            <a:r>
              <a:rPr lang="en-US" dirty="0">
                <a:latin typeface="Comic Sans MS" panose="030F0702030302020204" pitchFamily="66" charset="0"/>
                <a:cs typeface="Arial"/>
              </a:rPr>
              <a:t>1:00-3:15-Topic, PE, RE and French </a:t>
            </a:r>
          </a:p>
          <a:p>
            <a:r>
              <a:rPr lang="en-US" dirty="0">
                <a:latin typeface="Comic Sans MS" panose="030F0702030302020204" pitchFamily="66" charset="0"/>
                <a:cs typeface="Arial"/>
              </a:rPr>
              <a:t>3:15-3:30-Story of the Day </a:t>
            </a:r>
          </a:p>
          <a:p>
            <a:r>
              <a:rPr lang="en-US" dirty="0">
                <a:latin typeface="Comic Sans MS" panose="030F0702030302020204" pitchFamily="66" charset="0"/>
                <a:cs typeface="Arial"/>
              </a:rPr>
              <a:t>3:30-Home Time </a:t>
            </a:r>
          </a:p>
        </p:txBody>
      </p:sp>
      <p:sp>
        <p:nvSpPr>
          <p:cNvPr id="3" name="Title 2">
            <a:extLst>
              <a:ext uri="{FF2B5EF4-FFF2-40B4-BE49-F238E27FC236}">
                <a16:creationId xmlns:a16="http://schemas.microsoft.com/office/drawing/2014/main" id="{B93AC5B7-DA63-17AD-8B9C-B28ADA3C3236}"/>
              </a:ext>
            </a:extLst>
          </p:cNvPr>
          <p:cNvSpPr>
            <a:spLocks noGrp="1"/>
          </p:cNvSpPr>
          <p:nvPr>
            <p:ph type="title"/>
          </p:nvPr>
        </p:nvSpPr>
        <p:spPr/>
        <p:txBody>
          <a:bodyPr/>
          <a:lstStyle/>
          <a:p>
            <a:r>
              <a:rPr lang="en-US" dirty="0">
                <a:cs typeface="Arial"/>
              </a:rPr>
              <a:t>Daily Timetable </a:t>
            </a:r>
            <a:endParaRPr lang="en-US" dirty="0"/>
          </a:p>
        </p:txBody>
      </p:sp>
    </p:spTree>
    <p:extLst>
      <p:ext uri="{BB962C8B-B14F-4D97-AF65-F5344CB8AC3E}">
        <p14:creationId xmlns:p14="http://schemas.microsoft.com/office/powerpoint/2010/main" val="2895157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BE19D-3A2E-BDAB-C03E-F781B138FE72}"/>
              </a:ext>
            </a:extLst>
          </p:cNvPr>
          <p:cNvSpPr>
            <a:spLocks noGrp="1"/>
          </p:cNvSpPr>
          <p:nvPr>
            <p:ph type="title"/>
          </p:nvPr>
        </p:nvSpPr>
        <p:spPr/>
        <p:txBody>
          <a:bodyPr>
            <a:normAutofit/>
          </a:bodyPr>
          <a:lstStyle/>
          <a:p>
            <a:r>
              <a:rPr lang="en-GB" dirty="0">
                <a:latin typeface="Comic Sans MS" panose="030F0702030302020204" pitchFamily="66" charset="0"/>
              </a:rPr>
              <a:t>Homework:</a:t>
            </a:r>
          </a:p>
        </p:txBody>
      </p:sp>
      <p:sp>
        <p:nvSpPr>
          <p:cNvPr id="3" name="Content Placeholder 2">
            <a:extLst>
              <a:ext uri="{FF2B5EF4-FFF2-40B4-BE49-F238E27FC236}">
                <a16:creationId xmlns:a16="http://schemas.microsoft.com/office/drawing/2014/main" id="{0E10CCC7-EEEA-392A-1F95-62FB4F8C6FE5}"/>
              </a:ext>
            </a:extLst>
          </p:cNvPr>
          <p:cNvSpPr>
            <a:spLocks noGrp="1"/>
          </p:cNvSpPr>
          <p:nvPr>
            <p:ph idx="1"/>
          </p:nvPr>
        </p:nvSpPr>
        <p:spPr>
          <a:xfrm>
            <a:off x="3881120" y="375920"/>
            <a:ext cx="8067040" cy="5733936"/>
          </a:xfrm>
        </p:spPr>
        <p:txBody>
          <a:bodyPr>
            <a:normAutofit/>
          </a:bodyPr>
          <a:lstStyle/>
          <a:p>
            <a:pPr marL="0" indent="0">
              <a:buNone/>
            </a:pPr>
            <a:r>
              <a:rPr lang="en-GB" sz="2400" b="1" dirty="0">
                <a:latin typeface="Comic Sans MS" panose="030F0702030302020204" pitchFamily="66" charset="0"/>
              </a:rPr>
              <a:t>Maths and Reading/English (Weekly programme)</a:t>
            </a:r>
            <a:endParaRPr lang="en-GB" sz="2400" b="1" dirty="0">
              <a:latin typeface="Comic Sans MS"/>
            </a:endParaRPr>
          </a:p>
          <a:p>
            <a:pPr marL="285750" indent="-285750"/>
            <a:r>
              <a:rPr lang="en-GB" sz="2400" dirty="0">
                <a:latin typeface="Comic Sans MS"/>
              </a:rPr>
              <a:t>Homework will be set on our online system, Atom Learning.</a:t>
            </a:r>
          </a:p>
          <a:p>
            <a:pPr marL="285750" indent="-285750"/>
            <a:r>
              <a:rPr lang="en-GB" sz="2400" dirty="0">
                <a:latin typeface="Comic Sans MS"/>
              </a:rPr>
              <a:t>There will be weekly Maths, English and Reading homework.</a:t>
            </a:r>
          </a:p>
          <a:p>
            <a:pPr marL="285750" indent="-285750"/>
            <a:r>
              <a:rPr lang="en-GB" sz="2400" dirty="0">
                <a:latin typeface="Comic Sans MS"/>
              </a:rPr>
              <a:t>It is automatically marked and I will monitor the progress online. </a:t>
            </a:r>
          </a:p>
          <a:p>
            <a:pPr marL="285750" indent="-285750"/>
            <a:r>
              <a:rPr lang="en-GB" sz="2400" dirty="0">
                <a:latin typeface="Comic Sans MS"/>
              </a:rPr>
              <a:t>It is linked to the current strand taught in class.</a:t>
            </a:r>
          </a:p>
          <a:p>
            <a:pPr marL="285750" indent="-285750"/>
            <a:r>
              <a:rPr lang="en-GB" sz="2400" dirty="0">
                <a:latin typeface="Comic Sans MS"/>
              </a:rPr>
              <a:t>Please practise spelling and reading regularly at home. </a:t>
            </a:r>
          </a:p>
          <a:p>
            <a:pPr marL="0" indent="0">
              <a:buNone/>
            </a:pPr>
            <a:endParaRPr lang="en-GB" sz="2400" dirty="0">
              <a:latin typeface="Comic Sans MS"/>
            </a:endParaRPr>
          </a:p>
          <a:p>
            <a:pPr marL="285750" indent="-285750"/>
            <a:r>
              <a:rPr lang="en-GB" sz="2400" b="1" dirty="0">
                <a:latin typeface="Comic Sans MS"/>
              </a:rPr>
              <a:t>Set on Monday and due the following Monday </a:t>
            </a:r>
          </a:p>
          <a:p>
            <a:pPr marL="285750" indent="-285750"/>
            <a:r>
              <a:rPr lang="en-GB" sz="2400" dirty="0">
                <a:latin typeface="Comic Sans MS"/>
              </a:rPr>
              <a:t>Times Tables Practice. It is important to learn the times tables through to 12x</a:t>
            </a:r>
            <a:endParaRPr lang="en-GB" sz="2400" dirty="0"/>
          </a:p>
        </p:txBody>
      </p:sp>
      <p:sp>
        <p:nvSpPr>
          <p:cNvPr id="7" name="Content Placeholder 2">
            <a:extLst>
              <a:ext uri="{FF2B5EF4-FFF2-40B4-BE49-F238E27FC236}">
                <a16:creationId xmlns:a16="http://schemas.microsoft.com/office/drawing/2014/main" id="{DBD48518-A04A-41F9-071A-B93B2FD587F0}"/>
              </a:ext>
            </a:extLst>
          </p:cNvPr>
          <p:cNvSpPr txBox="1">
            <a:spLocks/>
          </p:cNvSpPr>
          <p:nvPr/>
        </p:nvSpPr>
        <p:spPr>
          <a:xfrm>
            <a:off x="7110484" y="2372139"/>
            <a:ext cx="4717080" cy="39948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000" dirty="0">
              <a:latin typeface="Comic Sans MS" panose="030F0702030302020204" pitchFamily="66" charset="0"/>
            </a:endParaRPr>
          </a:p>
        </p:txBody>
      </p:sp>
    </p:spTree>
    <p:extLst>
      <p:ext uri="{BB962C8B-B14F-4D97-AF65-F5344CB8AC3E}">
        <p14:creationId xmlns:p14="http://schemas.microsoft.com/office/powerpoint/2010/main" val="3199214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BE19D-3A2E-BDAB-C03E-F781B138FE72}"/>
              </a:ext>
            </a:extLst>
          </p:cNvPr>
          <p:cNvSpPr>
            <a:spLocks noGrp="1"/>
          </p:cNvSpPr>
          <p:nvPr>
            <p:ph type="title"/>
          </p:nvPr>
        </p:nvSpPr>
        <p:spPr/>
        <p:txBody>
          <a:bodyPr/>
          <a:lstStyle/>
          <a:p>
            <a:r>
              <a:rPr lang="en-GB" dirty="0">
                <a:latin typeface="Comic Sans MS" panose="030F0702030302020204" pitchFamily="66" charset="0"/>
              </a:rPr>
              <a:t>Homework:</a:t>
            </a:r>
          </a:p>
        </p:txBody>
      </p:sp>
      <p:sp>
        <p:nvSpPr>
          <p:cNvPr id="3" name="Content Placeholder 2">
            <a:extLst>
              <a:ext uri="{FF2B5EF4-FFF2-40B4-BE49-F238E27FC236}">
                <a16:creationId xmlns:a16="http://schemas.microsoft.com/office/drawing/2014/main" id="{9BFF3862-7DF1-9804-32CF-421CDCF54CFA}"/>
              </a:ext>
            </a:extLst>
          </p:cNvPr>
          <p:cNvSpPr>
            <a:spLocks noGrp="1"/>
          </p:cNvSpPr>
          <p:nvPr>
            <p:ph idx="1"/>
          </p:nvPr>
        </p:nvSpPr>
        <p:spPr/>
        <p:txBody>
          <a:bodyPr>
            <a:normAutofit fontScale="92500" lnSpcReduction="10000"/>
          </a:bodyPr>
          <a:lstStyle/>
          <a:p>
            <a:pPr marL="0" indent="0">
              <a:buNone/>
            </a:pPr>
            <a:r>
              <a:rPr lang="en-GB" sz="3000" b="1" dirty="0">
                <a:latin typeface="Comic Sans MS" panose="030F0702030302020204" pitchFamily="66" charset="0"/>
              </a:rPr>
              <a:t>Spellings (Weekly programme)</a:t>
            </a:r>
          </a:p>
          <a:p>
            <a:pPr marL="0" indent="0">
              <a:buNone/>
            </a:pPr>
            <a:endParaRPr lang="en-GB" sz="2400" dirty="0">
              <a:latin typeface="Comic Sans MS" panose="030F0702030302020204" pitchFamily="66" charset="0"/>
            </a:endParaRPr>
          </a:p>
          <a:p>
            <a:pPr marL="457200" indent="-457200"/>
            <a:r>
              <a:rPr lang="en-GB" sz="2400" dirty="0">
                <a:latin typeface="Comic Sans MS"/>
              </a:rPr>
              <a:t>Uploaded to the class page. </a:t>
            </a:r>
          </a:p>
          <a:p>
            <a:pPr marL="0" indent="0">
              <a:buNone/>
            </a:pPr>
            <a:endParaRPr lang="en-GB" sz="2400" dirty="0">
              <a:latin typeface="Comic Sans MS" panose="030F0702030302020204" pitchFamily="66" charset="0"/>
            </a:endParaRPr>
          </a:p>
          <a:p>
            <a:pPr marL="457200" indent="-457200"/>
            <a:r>
              <a:rPr lang="en-GB" sz="2400" dirty="0">
                <a:latin typeface="Comic Sans MS"/>
              </a:rPr>
              <a:t>10 spellings to practise per week – the list has been revised to include further spelling patterns or rules often forgotten.</a:t>
            </a:r>
          </a:p>
          <a:p>
            <a:pPr marL="0" indent="0">
              <a:buNone/>
            </a:pPr>
            <a:endParaRPr lang="en-GB" sz="2400" dirty="0">
              <a:latin typeface="Comic Sans MS"/>
            </a:endParaRPr>
          </a:p>
          <a:p>
            <a:pPr marL="457200" indent="-457200"/>
            <a:r>
              <a:rPr lang="en-GB" sz="2400" dirty="0">
                <a:latin typeface="Comic Sans MS"/>
              </a:rPr>
              <a:t>Spelling dictation activity on a Friday. </a:t>
            </a:r>
          </a:p>
          <a:p>
            <a:pPr marL="0" indent="0">
              <a:buNone/>
            </a:pPr>
            <a:endParaRPr lang="en-GB" sz="2400" dirty="0">
              <a:latin typeface="Comic Sans MS"/>
            </a:endParaRPr>
          </a:p>
          <a:p>
            <a:pPr marL="457200" indent="-457200"/>
            <a:r>
              <a:rPr lang="en-GB" sz="2400" dirty="0">
                <a:latin typeface="Comic Sans MS"/>
              </a:rPr>
              <a:t>A new list will be uploaded each Friday afternoon</a:t>
            </a:r>
          </a:p>
          <a:p>
            <a:pPr marL="0" indent="0">
              <a:buNone/>
            </a:pPr>
            <a:endParaRPr lang="en-GB" sz="2400" dirty="0">
              <a:latin typeface="Comic Sans MS" panose="030F0702030302020204" pitchFamily="66" charset="0"/>
            </a:endParaRPr>
          </a:p>
          <a:p>
            <a:pPr marL="457200" indent="-457200"/>
            <a:r>
              <a:rPr lang="en-GB" sz="2400" dirty="0">
                <a:latin typeface="Comic Sans MS" panose="030F0702030302020204" pitchFamily="66" charset="0"/>
              </a:rPr>
              <a:t>If spellings are being carried over, information will be shared.</a:t>
            </a:r>
          </a:p>
          <a:p>
            <a:endParaRPr lang="en-GB" dirty="0"/>
          </a:p>
        </p:txBody>
      </p:sp>
    </p:spTree>
    <p:extLst>
      <p:ext uri="{BB962C8B-B14F-4D97-AF65-F5344CB8AC3E}">
        <p14:creationId xmlns:p14="http://schemas.microsoft.com/office/powerpoint/2010/main" val="4094045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BE19D-3A2E-BDAB-C03E-F781B138FE72}"/>
              </a:ext>
            </a:extLst>
          </p:cNvPr>
          <p:cNvSpPr>
            <a:spLocks noGrp="1"/>
          </p:cNvSpPr>
          <p:nvPr>
            <p:ph type="title"/>
          </p:nvPr>
        </p:nvSpPr>
        <p:spPr/>
        <p:txBody>
          <a:bodyPr/>
          <a:lstStyle/>
          <a:p>
            <a:r>
              <a:rPr lang="en-GB" dirty="0">
                <a:latin typeface="Comic Sans MS" panose="030F0702030302020204" pitchFamily="66" charset="0"/>
              </a:rPr>
              <a:t>Homework:</a:t>
            </a:r>
          </a:p>
        </p:txBody>
      </p:sp>
      <p:sp>
        <p:nvSpPr>
          <p:cNvPr id="3" name="Content Placeholder 2">
            <a:extLst>
              <a:ext uri="{FF2B5EF4-FFF2-40B4-BE49-F238E27FC236}">
                <a16:creationId xmlns:a16="http://schemas.microsoft.com/office/drawing/2014/main" id="{CD58C541-C762-1106-7218-0C9130180A6B}"/>
              </a:ext>
            </a:extLst>
          </p:cNvPr>
          <p:cNvSpPr>
            <a:spLocks noGrp="1"/>
          </p:cNvSpPr>
          <p:nvPr>
            <p:ph idx="1"/>
          </p:nvPr>
        </p:nvSpPr>
        <p:spPr/>
        <p:txBody>
          <a:bodyPr/>
          <a:lstStyle/>
          <a:p>
            <a:r>
              <a:rPr lang="en-GB" sz="3200" dirty="0">
                <a:latin typeface="Comic Sans MS" panose="030F0702030302020204" pitchFamily="66" charset="0"/>
              </a:rPr>
              <a:t>Reading a variety of texts for 10 minutes a day at home. Please discuss the text with your child:</a:t>
            </a:r>
          </a:p>
          <a:p>
            <a:r>
              <a:rPr lang="en-GB" sz="3200" dirty="0">
                <a:latin typeface="Comic Sans MS" panose="030F0702030302020204" pitchFamily="66" charset="0"/>
              </a:rPr>
              <a:t>Example Questions</a:t>
            </a:r>
          </a:p>
          <a:p>
            <a:pPr lvl="1"/>
            <a:r>
              <a:rPr lang="en-GB" dirty="0">
                <a:latin typeface="Comic Sans MS" panose="030F0702030302020204" pitchFamily="66" charset="0"/>
              </a:rPr>
              <a:t>What does this word/phrase mean?</a:t>
            </a:r>
          </a:p>
          <a:p>
            <a:pPr lvl="1"/>
            <a:r>
              <a:rPr lang="en-GB" dirty="0">
                <a:latin typeface="Comic Sans MS" panose="030F0702030302020204" pitchFamily="66" charset="0"/>
              </a:rPr>
              <a:t>How are the characters feeling? How do you know this? </a:t>
            </a:r>
          </a:p>
          <a:p>
            <a:pPr lvl="1"/>
            <a:r>
              <a:rPr lang="en-GB" dirty="0">
                <a:latin typeface="Comic Sans MS" panose="030F0702030302020204" pitchFamily="66" charset="0"/>
              </a:rPr>
              <a:t>How is the author trying to get you to think/feel here?</a:t>
            </a:r>
          </a:p>
          <a:p>
            <a:pPr lvl="1"/>
            <a:r>
              <a:rPr lang="en-GB" dirty="0">
                <a:latin typeface="Comic Sans MS" panose="030F0702030302020204" pitchFamily="66" charset="0"/>
              </a:rPr>
              <a:t>What is the </a:t>
            </a:r>
            <a:r>
              <a:rPr lang="en-GB" b="1" dirty="0">
                <a:latin typeface="Comic Sans MS" panose="030F0702030302020204" pitchFamily="66" charset="0"/>
              </a:rPr>
              <a:t>purpose</a:t>
            </a:r>
            <a:r>
              <a:rPr lang="en-GB" dirty="0">
                <a:latin typeface="Comic Sans MS" panose="030F0702030302020204" pitchFamily="66" charset="0"/>
              </a:rPr>
              <a:t> of this text? </a:t>
            </a:r>
          </a:p>
          <a:p>
            <a:pPr lvl="1"/>
            <a:r>
              <a:rPr lang="en-GB" dirty="0">
                <a:latin typeface="Comic Sans MS" panose="030F0702030302020204" pitchFamily="66" charset="0"/>
              </a:rPr>
              <a:t>What is the </a:t>
            </a:r>
            <a:r>
              <a:rPr lang="en-GB" b="1" dirty="0">
                <a:latin typeface="Comic Sans MS" panose="030F0702030302020204" pitchFamily="66" charset="0"/>
              </a:rPr>
              <a:t>formality</a:t>
            </a:r>
            <a:r>
              <a:rPr lang="en-GB" dirty="0">
                <a:latin typeface="Comic Sans MS" panose="030F0702030302020204" pitchFamily="66" charset="0"/>
              </a:rPr>
              <a:t> and </a:t>
            </a:r>
            <a:r>
              <a:rPr lang="en-GB" b="1" dirty="0">
                <a:latin typeface="Comic Sans MS" panose="030F0702030302020204" pitchFamily="66" charset="0"/>
              </a:rPr>
              <a:t>voice</a:t>
            </a:r>
            <a:r>
              <a:rPr lang="en-GB" dirty="0">
                <a:latin typeface="Comic Sans MS" panose="030F0702030302020204" pitchFamily="66" charset="0"/>
              </a:rPr>
              <a:t> like? </a:t>
            </a:r>
          </a:p>
          <a:p>
            <a:pPr lvl="1"/>
            <a:r>
              <a:rPr lang="en-GB" dirty="0">
                <a:latin typeface="Comic Sans MS" panose="030F0702030302020204" pitchFamily="66" charset="0"/>
              </a:rPr>
              <a:t>Who is the intended </a:t>
            </a:r>
            <a:r>
              <a:rPr lang="en-GB" b="1" dirty="0">
                <a:latin typeface="Comic Sans MS" panose="030F0702030302020204" pitchFamily="66" charset="0"/>
              </a:rPr>
              <a:t>audience</a:t>
            </a:r>
            <a:r>
              <a:rPr lang="en-GB" dirty="0">
                <a:latin typeface="Comic Sans MS" panose="030F0702030302020204" pitchFamily="66" charset="0"/>
              </a:rPr>
              <a:t>? </a:t>
            </a:r>
          </a:p>
          <a:p>
            <a:endParaRPr lang="en-GB" dirty="0"/>
          </a:p>
        </p:txBody>
      </p:sp>
      <p:sp>
        <p:nvSpPr>
          <p:cNvPr id="7" name="Content Placeholder 2">
            <a:extLst>
              <a:ext uri="{FF2B5EF4-FFF2-40B4-BE49-F238E27FC236}">
                <a16:creationId xmlns:a16="http://schemas.microsoft.com/office/drawing/2014/main" id="{DBD48518-A04A-41F9-071A-B93B2FD587F0}"/>
              </a:ext>
            </a:extLst>
          </p:cNvPr>
          <p:cNvSpPr txBox="1">
            <a:spLocks/>
          </p:cNvSpPr>
          <p:nvPr/>
        </p:nvSpPr>
        <p:spPr>
          <a:xfrm>
            <a:off x="2561476" y="283239"/>
            <a:ext cx="8670631" cy="47254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100" dirty="0">
              <a:latin typeface="Comic Sans MS" panose="030F0702030302020204" pitchFamily="66" charset="0"/>
            </a:endParaRPr>
          </a:p>
          <a:p>
            <a:endParaRPr lang="en-GB" sz="1000" dirty="0">
              <a:latin typeface="Comic Sans MS" panose="030F0702030302020204" pitchFamily="66" charset="0"/>
            </a:endParaRPr>
          </a:p>
        </p:txBody>
      </p:sp>
    </p:spTree>
    <p:extLst>
      <p:ext uri="{BB962C8B-B14F-4D97-AF65-F5344CB8AC3E}">
        <p14:creationId xmlns:p14="http://schemas.microsoft.com/office/powerpoint/2010/main" val="967226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BFD3D-9868-6045-1CBA-1FBF255CE69F}"/>
              </a:ext>
            </a:extLst>
          </p:cNvPr>
          <p:cNvSpPr>
            <a:spLocks noGrp="1"/>
          </p:cNvSpPr>
          <p:nvPr>
            <p:ph type="title"/>
          </p:nvPr>
        </p:nvSpPr>
        <p:spPr/>
        <p:txBody>
          <a:bodyPr/>
          <a:lstStyle/>
          <a:p>
            <a:r>
              <a:rPr lang="en-GB" dirty="0">
                <a:solidFill>
                  <a:schemeClr val="tx1"/>
                </a:solidFill>
                <a:latin typeface="Comic Sans MS" panose="030F0702030302020204" pitchFamily="66" charset="0"/>
              </a:rPr>
              <a:t>SATs:</a:t>
            </a:r>
          </a:p>
        </p:txBody>
      </p:sp>
      <p:sp>
        <p:nvSpPr>
          <p:cNvPr id="3" name="Content Placeholder 2">
            <a:extLst>
              <a:ext uri="{FF2B5EF4-FFF2-40B4-BE49-F238E27FC236}">
                <a16:creationId xmlns:a16="http://schemas.microsoft.com/office/drawing/2014/main" id="{9C44C884-7917-FBA5-BE0C-08D5A5D8BFA9}"/>
              </a:ext>
            </a:extLst>
          </p:cNvPr>
          <p:cNvSpPr>
            <a:spLocks noGrp="1"/>
          </p:cNvSpPr>
          <p:nvPr>
            <p:ph idx="1"/>
          </p:nvPr>
        </p:nvSpPr>
        <p:spPr>
          <a:xfrm>
            <a:off x="4200938" y="375920"/>
            <a:ext cx="7368210" cy="6065520"/>
          </a:xfrm>
        </p:spPr>
        <p:txBody>
          <a:bodyPr vert="horz" lIns="91440" tIns="45720" rIns="91440" bIns="45720" rtlCol="0" anchor="t">
            <a:normAutofit fontScale="92500" lnSpcReduction="20000"/>
          </a:bodyPr>
          <a:lstStyle/>
          <a:p>
            <a:pPr>
              <a:lnSpc>
                <a:spcPct val="100000"/>
              </a:lnSpc>
              <a:spcBef>
                <a:spcPts val="0"/>
              </a:spcBef>
            </a:pPr>
            <a:r>
              <a:rPr lang="en-GB" dirty="0">
                <a:latin typeface="Comic Sans MS"/>
              </a:rPr>
              <a:t>SATs will take place from </a:t>
            </a:r>
            <a:r>
              <a:rPr lang="en-GB" b="1" dirty="0">
                <a:latin typeface="Comic Sans MS"/>
              </a:rPr>
              <a:t>Monday 11th to Thursday 14th May</a:t>
            </a:r>
          </a:p>
          <a:p>
            <a:pPr marL="0" indent="0">
              <a:lnSpc>
                <a:spcPct val="100000"/>
              </a:lnSpc>
              <a:spcBef>
                <a:spcPts val="0"/>
              </a:spcBef>
              <a:buNone/>
            </a:pPr>
            <a:endParaRPr lang="en-GB" b="1" dirty="0">
              <a:latin typeface="Comic Sans MS"/>
            </a:endParaRPr>
          </a:p>
          <a:p>
            <a:pPr marL="0" indent="0">
              <a:lnSpc>
                <a:spcPct val="100000"/>
              </a:lnSpc>
              <a:spcBef>
                <a:spcPts val="0"/>
              </a:spcBef>
              <a:buNone/>
            </a:pPr>
            <a:r>
              <a:rPr lang="en-GB" b="1" dirty="0">
                <a:latin typeface="Comic Sans MS"/>
              </a:rPr>
              <a:t>6 Papers</a:t>
            </a:r>
            <a:endParaRPr lang="en-GB" dirty="0">
              <a:latin typeface="Comic Sans MS"/>
            </a:endParaRPr>
          </a:p>
          <a:p>
            <a:pPr lvl="1">
              <a:lnSpc>
                <a:spcPct val="100000"/>
              </a:lnSpc>
              <a:spcBef>
                <a:spcPts val="0"/>
              </a:spcBef>
            </a:pPr>
            <a:r>
              <a:rPr lang="en-GB" dirty="0">
                <a:latin typeface="Comic Sans MS"/>
              </a:rPr>
              <a:t>Arithmetic</a:t>
            </a:r>
          </a:p>
          <a:p>
            <a:pPr lvl="1">
              <a:lnSpc>
                <a:spcPct val="100000"/>
              </a:lnSpc>
              <a:spcBef>
                <a:spcPts val="0"/>
              </a:spcBef>
            </a:pPr>
            <a:r>
              <a:rPr lang="en-GB" dirty="0">
                <a:latin typeface="Comic Sans MS"/>
              </a:rPr>
              <a:t>Maths reasoning 1</a:t>
            </a:r>
          </a:p>
          <a:p>
            <a:pPr lvl="1">
              <a:lnSpc>
                <a:spcPct val="100000"/>
              </a:lnSpc>
              <a:spcBef>
                <a:spcPts val="0"/>
              </a:spcBef>
            </a:pPr>
            <a:r>
              <a:rPr lang="en-GB" dirty="0">
                <a:latin typeface="Comic Sans MS"/>
              </a:rPr>
              <a:t>Maths reasoning 2</a:t>
            </a:r>
          </a:p>
          <a:p>
            <a:pPr lvl="1">
              <a:lnSpc>
                <a:spcPct val="100000"/>
              </a:lnSpc>
              <a:spcBef>
                <a:spcPts val="0"/>
              </a:spcBef>
            </a:pPr>
            <a:r>
              <a:rPr lang="en-GB" dirty="0">
                <a:latin typeface="Comic Sans MS"/>
              </a:rPr>
              <a:t>Reading</a:t>
            </a:r>
          </a:p>
          <a:p>
            <a:pPr lvl="1">
              <a:lnSpc>
                <a:spcPct val="100000"/>
              </a:lnSpc>
              <a:spcBef>
                <a:spcPts val="0"/>
              </a:spcBef>
            </a:pPr>
            <a:r>
              <a:rPr lang="en-GB" dirty="0">
                <a:latin typeface="Comic Sans MS"/>
              </a:rPr>
              <a:t>Spelling, grammar and punctuation 1</a:t>
            </a:r>
          </a:p>
          <a:p>
            <a:pPr lvl="1">
              <a:lnSpc>
                <a:spcPct val="100000"/>
              </a:lnSpc>
              <a:spcBef>
                <a:spcPts val="0"/>
              </a:spcBef>
            </a:pPr>
            <a:r>
              <a:rPr lang="en-GB" dirty="0">
                <a:latin typeface="Comic Sans MS"/>
              </a:rPr>
              <a:t>Spelling, grammar and punctuation 2</a:t>
            </a:r>
          </a:p>
          <a:p>
            <a:pPr lvl="1">
              <a:lnSpc>
                <a:spcPct val="100000"/>
              </a:lnSpc>
              <a:spcBef>
                <a:spcPts val="0"/>
              </a:spcBef>
            </a:pPr>
            <a:endParaRPr lang="en-GB" dirty="0">
              <a:latin typeface="Comic Sans MS"/>
            </a:endParaRPr>
          </a:p>
          <a:p>
            <a:pPr>
              <a:lnSpc>
                <a:spcPct val="100000"/>
              </a:lnSpc>
              <a:spcBef>
                <a:spcPts val="0"/>
              </a:spcBef>
            </a:pPr>
            <a:r>
              <a:rPr lang="en-GB" dirty="0">
                <a:latin typeface="Comic Sans MS"/>
              </a:rPr>
              <a:t>Booster sessions will take place either before or after school hours for pupils to receive extra, targeted support and exam preparation. </a:t>
            </a:r>
          </a:p>
          <a:p>
            <a:pPr marL="0" indent="0">
              <a:lnSpc>
                <a:spcPct val="100000"/>
              </a:lnSpc>
              <a:spcBef>
                <a:spcPts val="0"/>
              </a:spcBef>
              <a:buNone/>
            </a:pPr>
            <a:endParaRPr lang="en-GB" dirty="0">
              <a:latin typeface="Comic Sans MS"/>
            </a:endParaRPr>
          </a:p>
          <a:p>
            <a:pPr>
              <a:lnSpc>
                <a:spcPct val="100000"/>
              </a:lnSpc>
              <a:spcBef>
                <a:spcPts val="0"/>
              </a:spcBef>
            </a:pPr>
            <a:r>
              <a:rPr lang="en-GB" dirty="0">
                <a:latin typeface="Comic Sans MS"/>
              </a:rPr>
              <a:t>More information about these sessions will be released in a few weeks.</a:t>
            </a:r>
          </a:p>
        </p:txBody>
      </p:sp>
    </p:spTree>
    <p:extLst>
      <p:ext uri="{BB962C8B-B14F-4D97-AF65-F5344CB8AC3E}">
        <p14:creationId xmlns:p14="http://schemas.microsoft.com/office/powerpoint/2010/main" val="108024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396CCE-37B8-3488-2E16-96F6DADB0993}"/>
              </a:ext>
            </a:extLst>
          </p:cNvPr>
          <p:cNvSpPr>
            <a:spLocks noGrp="1"/>
          </p:cNvSpPr>
          <p:nvPr>
            <p:ph idx="1"/>
          </p:nvPr>
        </p:nvSpPr>
        <p:spPr>
          <a:xfrm>
            <a:off x="4114674" y="296174"/>
            <a:ext cx="7368210" cy="2826229"/>
          </a:xfrm>
        </p:spPr>
        <p:txBody>
          <a:bodyPr vert="horz" lIns="91440" tIns="45720" rIns="91440" bIns="45720" rtlCol="0" anchor="t">
            <a:normAutofit lnSpcReduction="10000"/>
          </a:bodyPr>
          <a:lstStyle/>
          <a:p>
            <a:pPr>
              <a:lnSpc>
                <a:spcPct val="100000"/>
              </a:lnSpc>
              <a:spcBef>
                <a:spcPts val="0"/>
              </a:spcBef>
            </a:pPr>
            <a:endParaRPr lang="en-US" dirty="0">
              <a:cs typeface="Arial" panose="020B0604020202020204"/>
            </a:endParaRPr>
          </a:p>
          <a:p>
            <a:pPr>
              <a:lnSpc>
                <a:spcPct val="100000"/>
              </a:lnSpc>
              <a:spcBef>
                <a:spcPts val="0"/>
              </a:spcBef>
              <a:buFontTx/>
              <a:buChar char="-"/>
            </a:pPr>
            <a:r>
              <a:rPr lang="en-GB" sz="2000" dirty="0">
                <a:latin typeface="Comic Sans MS"/>
              </a:rPr>
              <a:t>If you wish to support your child’s learning, it is recommended to purchase the CGP revision guides. </a:t>
            </a:r>
          </a:p>
          <a:p>
            <a:pPr>
              <a:lnSpc>
                <a:spcPct val="100000"/>
              </a:lnSpc>
              <a:spcBef>
                <a:spcPts val="0"/>
              </a:spcBef>
              <a:buFontTx/>
              <a:buChar char="-"/>
            </a:pPr>
            <a:endParaRPr lang="en-US" sz="2000" dirty="0">
              <a:latin typeface="Arial" panose="020B0604020202020204"/>
              <a:cs typeface="Arial" panose="020B0604020202020204"/>
            </a:endParaRPr>
          </a:p>
          <a:p>
            <a:pPr>
              <a:lnSpc>
                <a:spcPct val="100000"/>
              </a:lnSpc>
              <a:spcBef>
                <a:spcPts val="0"/>
              </a:spcBef>
              <a:buFontTx/>
              <a:buChar char="-"/>
            </a:pPr>
            <a:r>
              <a:rPr lang="en-GB" sz="2000" dirty="0">
                <a:latin typeface="Comic Sans MS"/>
              </a:rPr>
              <a:t>These guides are a useful resource to re-teach and embed learning, whilst providing children with the opportunity to tackle different practice questions.</a:t>
            </a:r>
          </a:p>
          <a:p>
            <a:pPr>
              <a:lnSpc>
                <a:spcPct val="100000"/>
              </a:lnSpc>
              <a:spcBef>
                <a:spcPts val="0"/>
              </a:spcBef>
              <a:buFontTx/>
              <a:buChar char="-"/>
            </a:pPr>
            <a:endParaRPr lang="en-US" sz="2000" dirty="0">
              <a:latin typeface="Arial" panose="020B0604020202020204"/>
              <a:cs typeface="Arial"/>
            </a:endParaRPr>
          </a:p>
          <a:p>
            <a:pPr marL="0" indent="0">
              <a:lnSpc>
                <a:spcPct val="100000"/>
              </a:lnSpc>
              <a:spcBef>
                <a:spcPts val="0"/>
              </a:spcBef>
              <a:buNone/>
            </a:pPr>
            <a:r>
              <a:rPr lang="en-GB" sz="2000" dirty="0">
                <a:latin typeface="Comic Sans MS"/>
              </a:rPr>
              <a:t>- These may also be used for intervention or support groups.</a:t>
            </a:r>
          </a:p>
          <a:p>
            <a:pPr>
              <a:lnSpc>
                <a:spcPct val="100000"/>
              </a:lnSpc>
              <a:spcBef>
                <a:spcPts val="0"/>
              </a:spcBef>
            </a:pPr>
            <a:endParaRPr lang="en-US" sz="2000" dirty="0">
              <a:cs typeface="Arial"/>
            </a:endParaRPr>
          </a:p>
        </p:txBody>
      </p:sp>
      <p:sp>
        <p:nvSpPr>
          <p:cNvPr id="2" name="Title 1">
            <a:extLst>
              <a:ext uri="{FF2B5EF4-FFF2-40B4-BE49-F238E27FC236}">
                <a16:creationId xmlns:a16="http://schemas.microsoft.com/office/drawing/2014/main" id="{295BFD3D-9868-6045-1CBA-1FBF255CE69F}"/>
              </a:ext>
            </a:extLst>
          </p:cNvPr>
          <p:cNvSpPr>
            <a:spLocks noGrp="1"/>
          </p:cNvSpPr>
          <p:nvPr>
            <p:ph type="title"/>
          </p:nvPr>
        </p:nvSpPr>
        <p:spPr/>
        <p:txBody>
          <a:bodyPr/>
          <a:lstStyle/>
          <a:p>
            <a:r>
              <a:rPr lang="en-GB" dirty="0">
                <a:solidFill>
                  <a:schemeClr val="tx1"/>
                </a:solidFill>
                <a:latin typeface="Comic Sans MS" panose="030F0702030302020204" pitchFamily="66" charset="0"/>
              </a:rPr>
              <a:t>SATs:</a:t>
            </a:r>
          </a:p>
        </p:txBody>
      </p:sp>
      <p:pic>
        <p:nvPicPr>
          <p:cNvPr id="4" name="Picture 3" descr="A close-up of a book&#10;&#10;Description automatically generated">
            <a:extLst>
              <a:ext uri="{FF2B5EF4-FFF2-40B4-BE49-F238E27FC236}">
                <a16:creationId xmlns:a16="http://schemas.microsoft.com/office/drawing/2014/main" id="{E9D5EF35-06C6-04F4-83C1-1387233A3C18}"/>
              </a:ext>
            </a:extLst>
          </p:cNvPr>
          <p:cNvPicPr>
            <a:picLocks noChangeAspect="1"/>
          </p:cNvPicPr>
          <p:nvPr/>
        </p:nvPicPr>
        <p:blipFill>
          <a:blip r:embed="rId2"/>
          <a:stretch>
            <a:fillRect/>
          </a:stretch>
        </p:blipFill>
        <p:spPr>
          <a:xfrm>
            <a:off x="1631830" y="3203814"/>
            <a:ext cx="2286000" cy="3067050"/>
          </a:xfrm>
          <a:prstGeom prst="rect">
            <a:avLst/>
          </a:prstGeom>
        </p:spPr>
      </p:pic>
      <p:pic>
        <p:nvPicPr>
          <p:cNvPr id="9" name="Picture 8" descr="A cover of a book&#10;&#10;Description automatically generated">
            <a:extLst>
              <a:ext uri="{FF2B5EF4-FFF2-40B4-BE49-F238E27FC236}">
                <a16:creationId xmlns:a16="http://schemas.microsoft.com/office/drawing/2014/main" id="{116EAAE2-7BE8-A5DC-521E-5838C78375F3}"/>
              </a:ext>
            </a:extLst>
          </p:cNvPr>
          <p:cNvPicPr>
            <a:picLocks noChangeAspect="1"/>
          </p:cNvPicPr>
          <p:nvPr/>
        </p:nvPicPr>
        <p:blipFill>
          <a:blip r:embed="rId3"/>
          <a:stretch>
            <a:fillRect/>
          </a:stretch>
        </p:blipFill>
        <p:spPr>
          <a:xfrm>
            <a:off x="5307673" y="3122403"/>
            <a:ext cx="2295525" cy="3086100"/>
          </a:xfrm>
          <a:prstGeom prst="rect">
            <a:avLst/>
          </a:prstGeom>
        </p:spPr>
      </p:pic>
      <p:pic>
        <p:nvPicPr>
          <p:cNvPr id="10" name="Picture 9" descr="A red cover with text and a picture of a person holding a book&#10;&#10;Description automatically generated">
            <a:extLst>
              <a:ext uri="{FF2B5EF4-FFF2-40B4-BE49-F238E27FC236}">
                <a16:creationId xmlns:a16="http://schemas.microsoft.com/office/drawing/2014/main" id="{BFA489B8-92A7-D6F9-E9D4-EA9FEFD2CB84}"/>
              </a:ext>
            </a:extLst>
          </p:cNvPr>
          <p:cNvPicPr>
            <a:picLocks noChangeAspect="1"/>
          </p:cNvPicPr>
          <p:nvPr/>
        </p:nvPicPr>
        <p:blipFill>
          <a:blip r:embed="rId4"/>
          <a:stretch>
            <a:fillRect/>
          </a:stretch>
        </p:blipFill>
        <p:spPr>
          <a:xfrm>
            <a:off x="9026735" y="3127255"/>
            <a:ext cx="2333625" cy="3105150"/>
          </a:xfrm>
          <a:prstGeom prst="rect">
            <a:avLst/>
          </a:prstGeom>
        </p:spPr>
      </p:pic>
    </p:spTree>
    <p:extLst>
      <p:ext uri="{BB962C8B-B14F-4D97-AF65-F5344CB8AC3E}">
        <p14:creationId xmlns:p14="http://schemas.microsoft.com/office/powerpoint/2010/main" val="2050442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396CCE-37B8-3488-2E16-96F6DADB0993}"/>
              </a:ext>
            </a:extLst>
          </p:cNvPr>
          <p:cNvSpPr>
            <a:spLocks noGrp="1"/>
          </p:cNvSpPr>
          <p:nvPr>
            <p:ph idx="1"/>
          </p:nvPr>
        </p:nvSpPr>
        <p:spPr>
          <a:xfrm>
            <a:off x="4114674" y="296174"/>
            <a:ext cx="7623438" cy="6013186"/>
          </a:xfrm>
        </p:spPr>
        <p:txBody>
          <a:bodyPr vert="horz" lIns="91440" tIns="45720" rIns="91440" bIns="45720" rtlCol="0" anchor="t">
            <a:normAutofit/>
          </a:bodyPr>
          <a:lstStyle/>
          <a:p>
            <a:pPr>
              <a:lnSpc>
                <a:spcPct val="100000"/>
              </a:lnSpc>
              <a:spcBef>
                <a:spcPts val="0"/>
              </a:spcBef>
            </a:pPr>
            <a:endParaRPr lang="en-US" sz="4000" dirty="0">
              <a:latin typeface="Comic Sans MS" panose="030F0702030302020204" pitchFamily="66" charset="0"/>
              <a:cs typeface="Arial" panose="020B0604020202020204"/>
            </a:endParaRPr>
          </a:p>
          <a:p>
            <a:pPr marL="0" indent="0">
              <a:lnSpc>
                <a:spcPct val="100000"/>
              </a:lnSpc>
              <a:spcBef>
                <a:spcPts val="0"/>
              </a:spcBef>
              <a:buNone/>
            </a:pPr>
            <a:r>
              <a:rPr lang="en-US" dirty="0">
                <a:latin typeface="Comic Sans MS" panose="030F0702030302020204" pitchFamily="66" charset="0"/>
                <a:cs typeface="Arial"/>
              </a:rPr>
              <a:t>Additional Online Revision Resources: </a:t>
            </a:r>
          </a:p>
          <a:p>
            <a:pPr marL="0" indent="0">
              <a:lnSpc>
                <a:spcPct val="100000"/>
              </a:lnSpc>
              <a:spcBef>
                <a:spcPts val="0"/>
              </a:spcBef>
              <a:buNone/>
            </a:pPr>
            <a:endParaRPr lang="en-US" dirty="0">
              <a:latin typeface="Comic Sans MS" panose="030F0702030302020204" pitchFamily="66" charset="0"/>
              <a:cs typeface="Arial"/>
            </a:endParaRPr>
          </a:p>
          <a:p>
            <a:pPr>
              <a:lnSpc>
                <a:spcPct val="100000"/>
              </a:lnSpc>
              <a:spcBef>
                <a:spcPts val="0"/>
              </a:spcBef>
            </a:pPr>
            <a:endParaRPr lang="en-US" dirty="0">
              <a:latin typeface="Comic Sans MS" panose="030F0702030302020204" pitchFamily="66" charset="0"/>
              <a:cs typeface="Arial"/>
            </a:endParaRPr>
          </a:p>
          <a:p>
            <a:pPr>
              <a:lnSpc>
                <a:spcPct val="100000"/>
              </a:lnSpc>
              <a:spcBef>
                <a:spcPts val="0"/>
              </a:spcBef>
            </a:pPr>
            <a:r>
              <a:rPr lang="en-US" dirty="0">
                <a:latin typeface="Comic Sans MS" panose="030F0702030302020204" pitchFamily="66" charset="0"/>
                <a:cs typeface="Arial"/>
              </a:rPr>
              <a:t>KS2 </a:t>
            </a:r>
            <a:r>
              <a:rPr lang="en-US" dirty="0" err="1">
                <a:latin typeface="Comic Sans MS" panose="030F0702030302020204" pitchFamily="66" charset="0"/>
                <a:cs typeface="Arial"/>
              </a:rPr>
              <a:t>Maths</a:t>
            </a:r>
            <a:r>
              <a:rPr lang="en-US" dirty="0">
                <a:latin typeface="Comic Sans MS" panose="030F0702030302020204" pitchFamily="66" charset="0"/>
                <a:cs typeface="Arial"/>
              </a:rPr>
              <a:t> and SPAG 10-minute tests </a:t>
            </a:r>
          </a:p>
          <a:p>
            <a:pPr marL="0" indent="0">
              <a:lnSpc>
                <a:spcPct val="100000"/>
              </a:lnSpc>
              <a:spcBef>
                <a:spcPts val="0"/>
              </a:spcBef>
              <a:buNone/>
            </a:pPr>
            <a:r>
              <a:rPr lang="en-GB" dirty="0">
                <a:latin typeface="Comic Sans MS" panose="030F0702030302020204" pitchFamily="66" charset="0"/>
                <a:hlinkClick r:id="rId2"/>
              </a:rPr>
              <a:t>Free KS2 SATS Online 10-Minute Tests | CGP Books</a:t>
            </a:r>
            <a:endParaRPr lang="en-GB" dirty="0">
              <a:latin typeface="Comic Sans MS" panose="030F0702030302020204" pitchFamily="66" charset="0"/>
            </a:endParaRPr>
          </a:p>
          <a:p>
            <a:pPr marL="0" indent="0">
              <a:lnSpc>
                <a:spcPct val="100000"/>
              </a:lnSpc>
              <a:spcBef>
                <a:spcPts val="0"/>
              </a:spcBef>
              <a:buNone/>
            </a:pPr>
            <a:endParaRPr lang="en-US" dirty="0">
              <a:latin typeface="Comic Sans MS" panose="030F0702030302020204" pitchFamily="66" charset="0"/>
              <a:cs typeface="Arial"/>
            </a:endParaRPr>
          </a:p>
          <a:p>
            <a:pPr marL="0" indent="0">
              <a:lnSpc>
                <a:spcPct val="100000"/>
              </a:lnSpc>
              <a:spcBef>
                <a:spcPts val="0"/>
              </a:spcBef>
              <a:buNone/>
            </a:pPr>
            <a:endParaRPr lang="en-US" dirty="0">
              <a:latin typeface="Comic Sans MS" panose="030F0702030302020204" pitchFamily="66" charset="0"/>
              <a:cs typeface="Arial"/>
            </a:endParaRPr>
          </a:p>
          <a:p>
            <a:pPr>
              <a:lnSpc>
                <a:spcPct val="100000"/>
              </a:lnSpc>
              <a:spcBef>
                <a:spcPts val="0"/>
              </a:spcBef>
            </a:pPr>
            <a:r>
              <a:rPr lang="en-US" dirty="0">
                <a:latin typeface="Comic Sans MS" panose="030F0702030302020204" pitchFamily="66" charset="0"/>
                <a:cs typeface="Arial"/>
              </a:rPr>
              <a:t>KS2 Arithmetic and Reasoning Papers </a:t>
            </a:r>
          </a:p>
          <a:p>
            <a:pPr marL="0" indent="0">
              <a:lnSpc>
                <a:spcPct val="100000"/>
              </a:lnSpc>
              <a:spcBef>
                <a:spcPts val="0"/>
              </a:spcBef>
              <a:buNone/>
            </a:pPr>
            <a:r>
              <a:rPr lang="en-GB" dirty="0">
                <a:latin typeface="Comic Sans MS" panose="030F0702030302020204" pitchFamily="66" charset="0"/>
                <a:hlinkClick r:id="rId3"/>
              </a:rPr>
              <a:t>Primary Resources - MathsBot.com</a:t>
            </a:r>
            <a:r>
              <a:rPr lang="en-US" dirty="0">
                <a:latin typeface="Comic Sans MS" panose="030F0702030302020204" pitchFamily="66" charset="0"/>
                <a:cs typeface="Arial"/>
              </a:rPr>
              <a:t> </a:t>
            </a:r>
          </a:p>
          <a:p>
            <a:pPr marL="0" indent="0">
              <a:lnSpc>
                <a:spcPct val="100000"/>
              </a:lnSpc>
              <a:spcBef>
                <a:spcPts val="0"/>
              </a:spcBef>
              <a:buNone/>
            </a:pPr>
            <a:endParaRPr lang="en-US" sz="2000" dirty="0">
              <a:cs typeface="Arial"/>
            </a:endParaRPr>
          </a:p>
        </p:txBody>
      </p:sp>
      <p:sp>
        <p:nvSpPr>
          <p:cNvPr id="2" name="Title 1">
            <a:extLst>
              <a:ext uri="{FF2B5EF4-FFF2-40B4-BE49-F238E27FC236}">
                <a16:creationId xmlns:a16="http://schemas.microsoft.com/office/drawing/2014/main" id="{295BFD3D-9868-6045-1CBA-1FBF255CE69F}"/>
              </a:ext>
            </a:extLst>
          </p:cNvPr>
          <p:cNvSpPr>
            <a:spLocks noGrp="1"/>
          </p:cNvSpPr>
          <p:nvPr>
            <p:ph type="title"/>
          </p:nvPr>
        </p:nvSpPr>
        <p:spPr/>
        <p:txBody>
          <a:bodyPr/>
          <a:lstStyle/>
          <a:p>
            <a:r>
              <a:rPr lang="en-GB" dirty="0">
                <a:solidFill>
                  <a:schemeClr val="tx1"/>
                </a:solidFill>
                <a:latin typeface="Comic Sans MS" panose="030F0702030302020204" pitchFamily="66" charset="0"/>
              </a:rPr>
              <a:t>SATs:</a:t>
            </a:r>
          </a:p>
        </p:txBody>
      </p:sp>
    </p:spTree>
    <p:extLst>
      <p:ext uri="{BB962C8B-B14F-4D97-AF65-F5344CB8AC3E}">
        <p14:creationId xmlns:p14="http://schemas.microsoft.com/office/powerpoint/2010/main" val="1079645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B55B2-35B5-1425-C0C8-4701F81C08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5F885A-FBEC-75B6-30F6-AC704239B284}"/>
              </a:ext>
            </a:extLst>
          </p:cNvPr>
          <p:cNvSpPr>
            <a:spLocks noGrp="1"/>
          </p:cNvSpPr>
          <p:nvPr>
            <p:ph type="title"/>
          </p:nvPr>
        </p:nvSpPr>
        <p:spPr/>
        <p:txBody>
          <a:bodyPr/>
          <a:lstStyle/>
          <a:p>
            <a:r>
              <a:rPr lang="en-GB" dirty="0"/>
              <a:t>Year 5 &amp; 6 – Reading Records</a:t>
            </a:r>
          </a:p>
        </p:txBody>
      </p:sp>
      <p:pic>
        <p:nvPicPr>
          <p:cNvPr id="11" name="Content Placeholder 10" descr="A page of a book&#10;&#10;AI-generated content may be incorrect.">
            <a:extLst>
              <a:ext uri="{FF2B5EF4-FFF2-40B4-BE49-F238E27FC236}">
                <a16:creationId xmlns:a16="http://schemas.microsoft.com/office/drawing/2014/main" id="{0071E7B7-80CF-5BBE-C526-ABFEE111E68D}"/>
              </a:ext>
            </a:extLst>
          </p:cNvPr>
          <p:cNvPicPr>
            <a:picLocks noGrp="1" noChangeAspect="1"/>
          </p:cNvPicPr>
          <p:nvPr>
            <p:ph sz="half" idx="2"/>
          </p:nvPr>
        </p:nvPicPr>
        <p:blipFill>
          <a:blip r:embed="rId2"/>
          <a:stretch>
            <a:fillRect/>
          </a:stretch>
        </p:blipFill>
        <p:spPr>
          <a:xfrm rot="16200000">
            <a:off x="429521" y="1984011"/>
            <a:ext cx="5019608" cy="3764706"/>
          </a:xfrm>
          <a:prstGeom prst="rect">
            <a:avLst/>
          </a:prstGeom>
          <a:ln>
            <a:noFill/>
          </a:ln>
          <a:effectLst>
            <a:softEdge rad="112500"/>
          </a:effectLst>
        </p:spPr>
      </p:pic>
      <p:pic>
        <p:nvPicPr>
          <p:cNvPr id="13" name="Content Placeholder 12" descr="An open book with text and images&#10;&#10;AI-generated content may be incorrect.">
            <a:extLst>
              <a:ext uri="{FF2B5EF4-FFF2-40B4-BE49-F238E27FC236}">
                <a16:creationId xmlns:a16="http://schemas.microsoft.com/office/drawing/2014/main" id="{C457F583-B1FB-5919-CA3C-784F29DAB1F3}"/>
              </a:ext>
            </a:extLst>
          </p:cNvPr>
          <p:cNvPicPr>
            <a:picLocks noGrp="1" noChangeAspect="1"/>
          </p:cNvPicPr>
          <p:nvPr>
            <p:ph sz="quarter" idx="4"/>
          </p:nvPr>
        </p:nvPicPr>
        <p:blipFill>
          <a:blip r:embed="rId3"/>
          <a:stretch>
            <a:fillRect/>
          </a:stretch>
        </p:blipFill>
        <p:spPr>
          <a:xfrm rot="10800000">
            <a:off x="5304124" y="1388625"/>
            <a:ext cx="5440999" cy="4080749"/>
          </a:xfrm>
          <a:prstGeom prst="rect">
            <a:avLst/>
          </a:prstGeom>
          <a:ln>
            <a:noFill/>
          </a:ln>
          <a:effectLst>
            <a:softEdge rad="112500"/>
          </a:effectLst>
        </p:spPr>
      </p:pic>
      <p:sp>
        <p:nvSpPr>
          <p:cNvPr id="14" name="TextBox 13">
            <a:extLst>
              <a:ext uri="{FF2B5EF4-FFF2-40B4-BE49-F238E27FC236}">
                <a16:creationId xmlns:a16="http://schemas.microsoft.com/office/drawing/2014/main" id="{C88DD9D8-A6DC-B18D-E6B6-F3948853BC7D}"/>
              </a:ext>
            </a:extLst>
          </p:cNvPr>
          <p:cNvSpPr txBox="1"/>
          <p:nvPr/>
        </p:nvSpPr>
        <p:spPr>
          <a:xfrm>
            <a:off x="4893634" y="5380672"/>
            <a:ext cx="7078625" cy="1200329"/>
          </a:xfrm>
          <a:prstGeom prst="rect">
            <a:avLst/>
          </a:prstGeom>
          <a:noFill/>
        </p:spPr>
        <p:txBody>
          <a:bodyPr wrap="square" rtlCol="0">
            <a:spAutoFit/>
          </a:bodyPr>
          <a:lstStyle/>
          <a:p>
            <a:r>
              <a:rPr lang="en-GB" dirty="0"/>
              <a:t>These pages include some hints and tips for helping your child continue to develop their reading fluency and comprehension. There are some helpful hints for your child to refer to if they are reading independently and are stuck.</a:t>
            </a:r>
          </a:p>
        </p:txBody>
      </p:sp>
    </p:spTree>
    <p:extLst>
      <p:ext uri="{BB962C8B-B14F-4D97-AF65-F5344CB8AC3E}">
        <p14:creationId xmlns:p14="http://schemas.microsoft.com/office/powerpoint/2010/main" val="349454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67CC3-F35D-58FE-BF70-3856E590AB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093500-81DC-FE78-E39D-5DC6A82A3CE4}"/>
              </a:ext>
            </a:extLst>
          </p:cNvPr>
          <p:cNvSpPr>
            <a:spLocks noGrp="1"/>
          </p:cNvSpPr>
          <p:nvPr>
            <p:ph type="title"/>
          </p:nvPr>
        </p:nvSpPr>
        <p:spPr/>
        <p:txBody>
          <a:bodyPr/>
          <a:lstStyle/>
          <a:p>
            <a:r>
              <a:rPr lang="en-GB" dirty="0"/>
              <a:t>Year 5 &amp; 6 – Reading Records</a:t>
            </a:r>
          </a:p>
        </p:txBody>
      </p:sp>
      <p:sp>
        <p:nvSpPr>
          <p:cNvPr id="14" name="TextBox 13">
            <a:extLst>
              <a:ext uri="{FF2B5EF4-FFF2-40B4-BE49-F238E27FC236}">
                <a16:creationId xmlns:a16="http://schemas.microsoft.com/office/drawing/2014/main" id="{B21D28AC-46FE-6B1B-2B9F-F5A6A217EACE}"/>
              </a:ext>
            </a:extLst>
          </p:cNvPr>
          <p:cNvSpPr txBox="1"/>
          <p:nvPr/>
        </p:nvSpPr>
        <p:spPr>
          <a:xfrm>
            <a:off x="776178" y="5380672"/>
            <a:ext cx="11196082" cy="646331"/>
          </a:xfrm>
          <a:prstGeom prst="rect">
            <a:avLst/>
          </a:prstGeom>
          <a:noFill/>
        </p:spPr>
        <p:txBody>
          <a:bodyPr wrap="square" rtlCol="0">
            <a:spAutoFit/>
          </a:bodyPr>
          <a:lstStyle/>
          <a:p>
            <a:r>
              <a:rPr lang="en-GB" dirty="0"/>
              <a:t>There are some phase specific spellings rules and key terms that can be referred to throughout the year including homophones, </a:t>
            </a:r>
            <a:r>
              <a:rPr lang="en-GB" dirty="0" err="1"/>
              <a:t>punctuation,definitions</a:t>
            </a:r>
            <a:r>
              <a:rPr lang="en-GB" dirty="0"/>
              <a:t> of different words classes and several other grammar rules.</a:t>
            </a:r>
          </a:p>
        </p:txBody>
      </p:sp>
      <p:sp>
        <p:nvSpPr>
          <p:cNvPr id="6" name="Content Placeholder 5">
            <a:extLst>
              <a:ext uri="{FF2B5EF4-FFF2-40B4-BE49-F238E27FC236}">
                <a16:creationId xmlns:a16="http://schemas.microsoft.com/office/drawing/2014/main" id="{AA74DDB2-6955-4F06-3026-C0337CEBD540}"/>
              </a:ext>
            </a:extLst>
          </p:cNvPr>
          <p:cNvSpPr>
            <a:spLocks noGrp="1"/>
          </p:cNvSpPr>
          <p:nvPr>
            <p:ph sz="quarter" idx="4"/>
          </p:nvPr>
        </p:nvSpPr>
        <p:spPr/>
        <p:txBody>
          <a:bodyPr/>
          <a:lstStyle/>
          <a:p>
            <a:endParaRPr lang="en-GB" dirty="0"/>
          </a:p>
        </p:txBody>
      </p:sp>
      <p:pic>
        <p:nvPicPr>
          <p:cNvPr id="8" name="Picture 7">
            <a:extLst>
              <a:ext uri="{FF2B5EF4-FFF2-40B4-BE49-F238E27FC236}">
                <a16:creationId xmlns:a16="http://schemas.microsoft.com/office/drawing/2014/main" id="{4D3ED58C-DFC1-37E8-9446-DEECDC724941}"/>
              </a:ext>
            </a:extLst>
          </p:cNvPr>
          <p:cNvPicPr>
            <a:picLocks noChangeAspect="1"/>
          </p:cNvPicPr>
          <p:nvPr/>
        </p:nvPicPr>
        <p:blipFill>
          <a:blip r:embed="rId2"/>
          <a:stretch>
            <a:fillRect/>
          </a:stretch>
        </p:blipFill>
        <p:spPr>
          <a:xfrm rot="10800000">
            <a:off x="644494" y="1309139"/>
            <a:ext cx="5574977" cy="4071532"/>
          </a:xfrm>
          <a:prstGeom prst="rect">
            <a:avLst/>
          </a:prstGeom>
          <a:ln>
            <a:noFill/>
          </a:ln>
          <a:effectLst>
            <a:softEdge rad="112500"/>
          </a:effectLst>
        </p:spPr>
      </p:pic>
      <p:pic>
        <p:nvPicPr>
          <p:cNvPr id="10" name="Picture 9">
            <a:extLst>
              <a:ext uri="{FF2B5EF4-FFF2-40B4-BE49-F238E27FC236}">
                <a16:creationId xmlns:a16="http://schemas.microsoft.com/office/drawing/2014/main" id="{9CD31425-ABA7-476F-5227-ED510676A521}"/>
              </a:ext>
            </a:extLst>
          </p:cNvPr>
          <p:cNvPicPr>
            <a:picLocks noChangeAspect="1"/>
          </p:cNvPicPr>
          <p:nvPr/>
        </p:nvPicPr>
        <p:blipFill>
          <a:blip r:embed="rId3"/>
          <a:stretch>
            <a:fillRect/>
          </a:stretch>
        </p:blipFill>
        <p:spPr>
          <a:xfrm rot="10800000">
            <a:off x="6312427" y="1309138"/>
            <a:ext cx="5485861" cy="3985875"/>
          </a:xfrm>
          <a:prstGeom prst="rect">
            <a:avLst/>
          </a:prstGeom>
          <a:ln>
            <a:noFill/>
          </a:ln>
          <a:effectLst>
            <a:softEdge rad="112500"/>
          </a:effectLst>
        </p:spPr>
      </p:pic>
      <p:sp>
        <p:nvSpPr>
          <p:cNvPr id="5" name="Content Placeholder 4">
            <a:extLst>
              <a:ext uri="{FF2B5EF4-FFF2-40B4-BE49-F238E27FC236}">
                <a16:creationId xmlns:a16="http://schemas.microsoft.com/office/drawing/2014/main" id="{F6C2A721-5B88-7141-47DB-95F6D96DA73A}"/>
              </a:ext>
            </a:extLst>
          </p:cNvPr>
          <p:cNvSpPr>
            <a:spLocks noGrp="1"/>
          </p:cNvSpPr>
          <p:nvPr>
            <p:ph sz="half" idx="2"/>
          </p:nvPr>
        </p:nvSpPr>
        <p:spPr>
          <a:xfrm>
            <a:off x="776178" y="1477328"/>
            <a:ext cx="5698475" cy="4486151"/>
          </a:xfrm>
        </p:spPr>
        <p:txBody>
          <a:bodyPr/>
          <a:lstStyle/>
          <a:p>
            <a:endParaRPr lang="en-GB" dirty="0"/>
          </a:p>
        </p:txBody>
      </p:sp>
    </p:spTree>
    <p:extLst>
      <p:ext uri="{BB962C8B-B14F-4D97-AF65-F5344CB8AC3E}">
        <p14:creationId xmlns:p14="http://schemas.microsoft.com/office/powerpoint/2010/main" val="3057276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6500F-4422-846F-D508-56513463E8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CB510A-7EDF-0874-21BD-161BCC2FF56C}"/>
              </a:ext>
            </a:extLst>
          </p:cNvPr>
          <p:cNvSpPr>
            <a:spLocks noGrp="1"/>
          </p:cNvSpPr>
          <p:nvPr>
            <p:ph type="title"/>
          </p:nvPr>
        </p:nvSpPr>
        <p:spPr/>
        <p:txBody>
          <a:bodyPr/>
          <a:lstStyle/>
          <a:p>
            <a:r>
              <a:rPr lang="en-GB" dirty="0"/>
              <a:t>Year 5 &amp; 6 – Reading Records</a:t>
            </a:r>
          </a:p>
        </p:txBody>
      </p:sp>
      <p:sp>
        <p:nvSpPr>
          <p:cNvPr id="4" name="Content Placeholder 3">
            <a:extLst>
              <a:ext uri="{FF2B5EF4-FFF2-40B4-BE49-F238E27FC236}">
                <a16:creationId xmlns:a16="http://schemas.microsoft.com/office/drawing/2014/main" id="{476D90E1-97C4-7EDC-E2E9-DD7C6FB89E94}"/>
              </a:ext>
            </a:extLst>
          </p:cNvPr>
          <p:cNvSpPr>
            <a:spLocks noGrp="1"/>
          </p:cNvSpPr>
          <p:nvPr>
            <p:ph sz="half" idx="2"/>
          </p:nvPr>
        </p:nvSpPr>
        <p:spPr/>
        <p:txBody>
          <a:bodyPr/>
          <a:lstStyle/>
          <a:p>
            <a:endParaRPr lang="en-GB" dirty="0"/>
          </a:p>
        </p:txBody>
      </p:sp>
      <p:pic>
        <p:nvPicPr>
          <p:cNvPr id="5" name="Picture 4">
            <a:extLst>
              <a:ext uri="{FF2B5EF4-FFF2-40B4-BE49-F238E27FC236}">
                <a16:creationId xmlns:a16="http://schemas.microsoft.com/office/drawing/2014/main" id="{134179EB-4E78-9C59-EEF5-B9BCF466B7F1}"/>
              </a:ext>
            </a:extLst>
          </p:cNvPr>
          <p:cNvPicPr>
            <a:picLocks noChangeAspect="1"/>
          </p:cNvPicPr>
          <p:nvPr/>
        </p:nvPicPr>
        <p:blipFill>
          <a:blip r:embed="rId2"/>
          <a:stretch>
            <a:fillRect/>
          </a:stretch>
        </p:blipFill>
        <p:spPr>
          <a:xfrm rot="16200000">
            <a:off x="1360341" y="2212512"/>
            <a:ext cx="5070836" cy="3489889"/>
          </a:xfrm>
          <a:prstGeom prst="rect">
            <a:avLst/>
          </a:prstGeom>
          <a:ln>
            <a:noFill/>
          </a:ln>
          <a:effectLst>
            <a:softEdge rad="112500"/>
          </a:effectLst>
        </p:spPr>
      </p:pic>
      <p:sp>
        <p:nvSpPr>
          <p:cNvPr id="7" name="TextBox 6">
            <a:extLst>
              <a:ext uri="{FF2B5EF4-FFF2-40B4-BE49-F238E27FC236}">
                <a16:creationId xmlns:a16="http://schemas.microsoft.com/office/drawing/2014/main" id="{4DC5D101-747E-9ED2-F421-5842345C3CBB}"/>
              </a:ext>
            </a:extLst>
          </p:cNvPr>
          <p:cNvSpPr txBox="1"/>
          <p:nvPr/>
        </p:nvSpPr>
        <p:spPr>
          <a:xfrm>
            <a:off x="6593630" y="1510632"/>
            <a:ext cx="5081438" cy="4893647"/>
          </a:xfrm>
          <a:prstGeom prst="rect">
            <a:avLst/>
          </a:prstGeom>
          <a:noFill/>
        </p:spPr>
        <p:txBody>
          <a:bodyPr wrap="square" rtlCol="0">
            <a:spAutoFit/>
          </a:bodyPr>
          <a:lstStyle/>
          <a:p>
            <a:pPr marL="457200" indent="-457200">
              <a:buFont typeface="Arial" panose="020B0604020202020204" pitchFamily="34" charset="0"/>
              <a:buChar char="•"/>
            </a:pPr>
            <a:r>
              <a:rPr lang="en-GB" sz="2400" dirty="0"/>
              <a:t>The National Curriculum word list for Year 5 &amp; 6 is also included and should be practised and referred to throughout the year. You can support your child by helping them find and learn the definitions of the words, perhaps by using a dictionary. You can also practise spelling these and learning the spelling rules. Finally, support your child to use them effectively in a sentence.</a:t>
            </a:r>
          </a:p>
        </p:txBody>
      </p:sp>
    </p:spTree>
    <p:extLst>
      <p:ext uri="{BB962C8B-B14F-4D97-AF65-F5344CB8AC3E}">
        <p14:creationId xmlns:p14="http://schemas.microsoft.com/office/powerpoint/2010/main" val="4172462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1654-C355-25C3-D387-646D85302AAE}"/>
              </a:ext>
            </a:extLst>
          </p:cNvPr>
          <p:cNvSpPr>
            <a:spLocks noGrp="1"/>
          </p:cNvSpPr>
          <p:nvPr>
            <p:ph idx="1"/>
          </p:nvPr>
        </p:nvSpPr>
        <p:spPr>
          <a:xfrm>
            <a:off x="4363497" y="473824"/>
            <a:ext cx="7368210" cy="5195456"/>
          </a:xfrm>
        </p:spPr>
        <p:txBody>
          <a:bodyPr/>
          <a:lstStyle/>
          <a:p>
            <a:r>
              <a:rPr lang="en-GB" dirty="0"/>
              <a:t>School reading initiative </a:t>
            </a:r>
          </a:p>
          <a:p>
            <a:r>
              <a:rPr lang="en-GB" dirty="0"/>
              <a:t>Reading token, 3 books on each line</a:t>
            </a:r>
          </a:p>
          <a:p>
            <a:r>
              <a:rPr lang="en-GB" dirty="0"/>
              <a:t>If your child finishes a line, they get a certificate.</a:t>
            </a:r>
          </a:p>
          <a:p>
            <a:r>
              <a:rPr lang="en-GB" dirty="0"/>
              <a:t>If they read a book from each line, they get a certificate. </a:t>
            </a:r>
          </a:p>
          <a:p>
            <a:r>
              <a:rPr lang="en-GB" dirty="0"/>
              <a:t>If they finish the whole ticket, they get a reading badge</a:t>
            </a:r>
          </a:p>
          <a:p>
            <a:r>
              <a:rPr lang="en-GB" dirty="0"/>
              <a:t>New prizes to be added soon!</a:t>
            </a:r>
          </a:p>
        </p:txBody>
      </p:sp>
      <p:sp>
        <p:nvSpPr>
          <p:cNvPr id="3" name="Title 2">
            <a:extLst>
              <a:ext uri="{FF2B5EF4-FFF2-40B4-BE49-F238E27FC236}">
                <a16:creationId xmlns:a16="http://schemas.microsoft.com/office/drawing/2014/main" id="{B9735E8C-9F80-3723-5EBE-A2D8DB7A506D}"/>
              </a:ext>
            </a:extLst>
          </p:cNvPr>
          <p:cNvSpPr>
            <a:spLocks noGrp="1"/>
          </p:cNvSpPr>
          <p:nvPr>
            <p:ph type="title"/>
          </p:nvPr>
        </p:nvSpPr>
        <p:spPr/>
        <p:txBody>
          <a:bodyPr/>
          <a:lstStyle/>
          <a:p>
            <a:r>
              <a:rPr lang="en-GB" dirty="0"/>
              <a:t>Reading Routes</a:t>
            </a:r>
          </a:p>
        </p:txBody>
      </p:sp>
      <p:sp>
        <p:nvSpPr>
          <p:cNvPr id="4" name="TextBox 3">
            <a:extLst>
              <a:ext uri="{FF2B5EF4-FFF2-40B4-BE49-F238E27FC236}">
                <a16:creationId xmlns:a16="http://schemas.microsoft.com/office/drawing/2014/main" id="{E8AC13E4-4836-D651-AFD1-34509DDE31F0}"/>
              </a:ext>
            </a:extLst>
          </p:cNvPr>
          <p:cNvSpPr txBox="1"/>
          <p:nvPr/>
        </p:nvSpPr>
        <p:spPr>
          <a:xfrm>
            <a:off x="622852" y="3429000"/>
            <a:ext cx="3705307" cy="3046988"/>
          </a:xfrm>
          <a:prstGeom prst="rect">
            <a:avLst/>
          </a:prstGeom>
          <a:noFill/>
        </p:spPr>
        <p:txBody>
          <a:bodyPr wrap="square" rtlCol="0">
            <a:spAutoFit/>
          </a:bodyPr>
          <a:lstStyle/>
          <a:p>
            <a:r>
              <a:rPr lang="en-GB" sz="2400" dirty="0"/>
              <a:t>Genres</a:t>
            </a:r>
          </a:p>
          <a:p>
            <a:pPr marL="285750" indent="-285750">
              <a:buFont typeface="Arial" panose="020B0604020202020204" pitchFamily="34" charset="0"/>
              <a:buChar char="•"/>
            </a:pPr>
            <a:r>
              <a:rPr lang="en-GB" sz="2400" dirty="0"/>
              <a:t>Classics and Traditional Tales</a:t>
            </a:r>
          </a:p>
          <a:p>
            <a:pPr marL="285750" indent="-285750">
              <a:buFont typeface="Arial" panose="020B0604020202020204" pitchFamily="34" charset="0"/>
              <a:buChar char="•"/>
            </a:pPr>
            <a:r>
              <a:rPr lang="en-GB" sz="2400" dirty="0"/>
              <a:t>Adventure and Fantasy</a:t>
            </a:r>
          </a:p>
          <a:p>
            <a:pPr marL="285750" indent="-285750">
              <a:buFont typeface="Arial" panose="020B0604020202020204" pitchFamily="34" charset="0"/>
              <a:buChar char="•"/>
            </a:pPr>
            <a:r>
              <a:rPr lang="en-GB" sz="2400" dirty="0"/>
              <a:t>Humour and Uplifting</a:t>
            </a:r>
          </a:p>
          <a:p>
            <a:pPr marL="285750" indent="-285750">
              <a:buFont typeface="Arial" panose="020B0604020202020204" pitchFamily="34" charset="0"/>
              <a:buChar char="•"/>
            </a:pPr>
            <a:r>
              <a:rPr lang="en-GB" sz="2400" dirty="0"/>
              <a:t>Mystery</a:t>
            </a:r>
          </a:p>
          <a:p>
            <a:pPr marL="285750" indent="-285750">
              <a:buFont typeface="Arial" panose="020B0604020202020204" pitchFamily="34" charset="0"/>
              <a:buChar char="•"/>
            </a:pPr>
            <a:r>
              <a:rPr lang="en-GB" sz="2400" dirty="0"/>
              <a:t>Poetry and Rhyme</a:t>
            </a:r>
          </a:p>
          <a:p>
            <a:pPr marL="285750" indent="-285750">
              <a:buFont typeface="Arial" panose="020B0604020202020204" pitchFamily="34" charset="0"/>
              <a:buChar char="•"/>
            </a:pPr>
            <a:r>
              <a:rPr lang="en-GB" sz="2400" dirty="0"/>
              <a:t>Non-Fiction</a:t>
            </a:r>
          </a:p>
        </p:txBody>
      </p:sp>
      <p:pic>
        <p:nvPicPr>
          <p:cNvPr id="6" name="Picture 5">
            <a:extLst>
              <a:ext uri="{FF2B5EF4-FFF2-40B4-BE49-F238E27FC236}">
                <a16:creationId xmlns:a16="http://schemas.microsoft.com/office/drawing/2014/main" id="{874F9534-22F5-4B0C-95DE-2B254306C83D}"/>
              </a:ext>
            </a:extLst>
          </p:cNvPr>
          <p:cNvPicPr>
            <a:picLocks noChangeAspect="1"/>
          </p:cNvPicPr>
          <p:nvPr/>
        </p:nvPicPr>
        <p:blipFill>
          <a:blip r:embed="rId2"/>
          <a:stretch>
            <a:fillRect/>
          </a:stretch>
        </p:blipFill>
        <p:spPr>
          <a:xfrm rot="5400000">
            <a:off x="8850978" y="3769578"/>
            <a:ext cx="1903034" cy="3509787"/>
          </a:xfrm>
          <a:prstGeom prst="rect">
            <a:avLst/>
          </a:prstGeom>
        </p:spPr>
      </p:pic>
    </p:spTree>
    <p:extLst>
      <p:ext uri="{BB962C8B-B14F-4D97-AF65-F5344CB8AC3E}">
        <p14:creationId xmlns:p14="http://schemas.microsoft.com/office/powerpoint/2010/main" val="3693830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6C8023F-783A-32EB-5E7F-FBB3F51A6D46}"/>
              </a:ext>
            </a:extLst>
          </p:cNvPr>
          <p:cNvSpPr>
            <a:spLocks noGrp="1"/>
          </p:cNvSpPr>
          <p:nvPr>
            <p:ph idx="1"/>
          </p:nvPr>
        </p:nvSpPr>
        <p:spPr/>
        <p:txBody>
          <a:bodyPr/>
          <a:lstStyle/>
          <a:p>
            <a:r>
              <a:rPr lang="en-GB" sz="4000" dirty="0">
                <a:latin typeface="Comic Sans MS" panose="030F0702030302020204" pitchFamily="66" charset="0"/>
              </a:rPr>
              <a:t>Dojos</a:t>
            </a:r>
          </a:p>
          <a:p>
            <a:r>
              <a:rPr lang="en-GB" sz="4000" dirty="0">
                <a:latin typeface="Comic Sans MS" panose="030F0702030302020204" pitchFamily="66" charset="0"/>
              </a:rPr>
              <a:t>Star of the Day-Monday-Thursday</a:t>
            </a:r>
          </a:p>
          <a:p>
            <a:r>
              <a:rPr lang="en-GB" sz="4000" dirty="0">
                <a:latin typeface="Comic Sans MS" panose="030F0702030302020204" pitchFamily="66" charset="0"/>
              </a:rPr>
              <a:t>Star of the Week-Friday</a:t>
            </a:r>
          </a:p>
          <a:p>
            <a:r>
              <a:rPr lang="en-GB" sz="4000" dirty="0">
                <a:latin typeface="Comic Sans MS" panose="030F0702030302020204" pitchFamily="66" charset="0"/>
              </a:rPr>
              <a:t>Headteacher’s award</a:t>
            </a:r>
          </a:p>
        </p:txBody>
      </p:sp>
      <p:sp>
        <p:nvSpPr>
          <p:cNvPr id="2" name="Title 1">
            <a:extLst>
              <a:ext uri="{FF2B5EF4-FFF2-40B4-BE49-F238E27FC236}">
                <a16:creationId xmlns:a16="http://schemas.microsoft.com/office/drawing/2014/main" id="{47B14C22-9885-7996-B336-A6DF6B78B90C}"/>
              </a:ext>
            </a:extLst>
          </p:cNvPr>
          <p:cNvSpPr>
            <a:spLocks noGrp="1"/>
          </p:cNvSpPr>
          <p:nvPr>
            <p:ph type="title"/>
          </p:nvPr>
        </p:nvSpPr>
        <p:spPr/>
        <p:txBody>
          <a:bodyPr/>
          <a:lstStyle/>
          <a:p>
            <a:r>
              <a:rPr lang="en-GB" dirty="0">
                <a:latin typeface="Comic Sans MS" panose="030F0702030302020204" pitchFamily="66" charset="0"/>
              </a:rPr>
              <a:t>Rewards Systems:</a:t>
            </a:r>
          </a:p>
        </p:txBody>
      </p:sp>
      <p:sp>
        <p:nvSpPr>
          <p:cNvPr id="7" name="Content Placeholder 2">
            <a:extLst>
              <a:ext uri="{FF2B5EF4-FFF2-40B4-BE49-F238E27FC236}">
                <a16:creationId xmlns:a16="http://schemas.microsoft.com/office/drawing/2014/main" id="{02756298-1E78-322B-C22B-7F0A149A338A}"/>
              </a:ext>
            </a:extLst>
          </p:cNvPr>
          <p:cNvSpPr txBox="1">
            <a:spLocks/>
          </p:cNvSpPr>
          <p:nvPr/>
        </p:nvSpPr>
        <p:spPr>
          <a:xfrm>
            <a:off x="2664237" y="1600200"/>
            <a:ext cx="8219256"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4000" dirty="0">
              <a:latin typeface="Comic Sans MS" panose="030F0702030302020204" pitchFamily="66" charset="0"/>
            </a:endParaRPr>
          </a:p>
          <a:p>
            <a:endParaRPr lang="en-GB" sz="1600" dirty="0">
              <a:latin typeface="Comic Sans MS" panose="030F0702030302020204" pitchFamily="66" charset="0"/>
            </a:endParaRPr>
          </a:p>
        </p:txBody>
      </p:sp>
      <p:pic>
        <p:nvPicPr>
          <p:cNvPr id="8" name="Picture 2">
            <a:extLst>
              <a:ext uri="{FF2B5EF4-FFF2-40B4-BE49-F238E27FC236}">
                <a16:creationId xmlns:a16="http://schemas.microsoft.com/office/drawing/2014/main" id="{AFF6D153-C96E-CC68-D936-7392EF5FBE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508" y="3863181"/>
            <a:ext cx="2771775"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0784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AC2A7-8750-A5BF-2C02-B58A13141BA8}"/>
              </a:ext>
            </a:extLst>
          </p:cNvPr>
          <p:cNvSpPr>
            <a:spLocks noGrp="1"/>
          </p:cNvSpPr>
          <p:nvPr>
            <p:ph type="title"/>
          </p:nvPr>
        </p:nvSpPr>
        <p:spPr>
          <a:xfrm>
            <a:off x="1316866" y="365125"/>
            <a:ext cx="10318543" cy="1325563"/>
          </a:xfrm>
        </p:spPr>
        <p:txBody>
          <a:bodyPr anchor="ctr">
            <a:normAutofit/>
          </a:bodyPr>
          <a:lstStyle/>
          <a:p>
            <a:r>
              <a:rPr lang="en-GB" dirty="0"/>
              <a:t>Belongings:</a:t>
            </a:r>
          </a:p>
        </p:txBody>
      </p:sp>
      <p:sp>
        <p:nvSpPr>
          <p:cNvPr id="4" name="Content Placeholder 3">
            <a:extLst>
              <a:ext uri="{FF2B5EF4-FFF2-40B4-BE49-F238E27FC236}">
                <a16:creationId xmlns:a16="http://schemas.microsoft.com/office/drawing/2014/main" id="{48C6C51F-270E-7563-7B95-B96E049F8220}"/>
              </a:ext>
            </a:extLst>
          </p:cNvPr>
          <p:cNvSpPr>
            <a:spLocks noGrp="1"/>
          </p:cNvSpPr>
          <p:nvPr>
            <p:ph sz="half" idx="2"/>
          </p:nvPr>
        </p:nvSpPr>
        <p:spPr>
          <a:xfrm>
            <a:off x="1316866" y="1522430"/>
            <a:ext cx="10438253" cy="4441049"/>
          </a:xfrm>
        </p:spPr>
        <p:txBody>
          <a:bodyPr vert="horz" lIns="91440" tIns="45720" rIns="91440" bIns="45720" rtlCol="0">
            <a:normAutofit fontScale="92500" lnSpcReduction="10000"/>
          </a:bodyPr>
          <a:lstStyle/>
          <a:p>
            <a:r>
              <a:rPr lang="en-GB" dirty="0">
                <a:latin typeface="Comic Sans MS" panose="030F0702030302020204" pitchFamily="66" charset="0"/>
              </a:rPr>
              <a:t>PE kits –Please can children wear PE kits into school on PE days (Tuesdays and Thursdays) </a:t>
            </a:r>
          </a:p>
          <a:p>
            <a:pPr marL="0" indent="0">
              <a:buNone/>
            </a:pPr>
            <a:endParaRPr lang="en-GB" dirty="0">
              <a:latin typeface="Comic Sans MS" panose="030F0702030302020204" pitchFamily="66" charset="0"/>
            </a:endParaRPr>
          </a:p>
          <a:p>
            <a:r>
              <a:rPr lang="en-GB" dirty="0">
                <a:latin typeface="Comic Sans MS" panose="030F0702030302020204" pitchFamily="66" charset="0"/>
              </a:rPr>
              <a:t>Please name all your children’s clothes.</a:t>
            </a:r>
          </a:p>
          <a:p>
            <a:pPr marL="0" indent="0">
              <a:buNone/>
            </a:pPr>
            <a:endParaRPr lang="en-GB" dirty="0">
              <a:latin typeface="Comic Sans MS" panose="030F0702030302020204" pitchFamily="66" charset="0"/>
            </a:endParaRPr>
          </a:p>
          <a:p>
            <a:r>
              <a:rPr lang="en-GB" dirty="0">
                <a:latin typeface="Comic Sans MS" panose="030F0702030302020204" pitchFamily="66" charset="0"/>
              </a:rPr>
              <a:t>Remind them to be responsible for their own belongings. </a:t>
            </a:r>
          </a:p>
          <a:p>
            <a:pPr marL="0" indent="0">
              <a:buNone/>
            </a:pPr>
            <a:endParaRPr lang="en-GB" dirty="0">
              <a:latin typeface="Comic Sans MS" panose="030F0702030302020204" pitchFamily="66" charset="0"/>
            </a:endParaRPr>
          </a:p>
          <a:p>
            <a:r>
              <a:rPr lang="en-GB" dirty="0"/>
              <a:t>Pencil cases with necessary stationery. </a:t>
            </a:r>
          </a:p>
          <a:p>
            <a:pPr marL="0" indent="0">
              <a:buNone/>
            </a:pPr>
            <a:endParaRPr lang="en-GB" dirty="0"/>
          </a:p>
          <a:p>
            <a:r>
              <a:rPr lang="en-GB" dirty="0"/>
              <a:t>Water bottle</a:t>
            </a:r>
          </a:p>
          <a:p>
            <a:pPr marL="0" indent="0">
              <a:buNone/>
            </a:pPr>
            <a:endParaRPr lang="en-GB" dirty="0">
              <a:latin typeface="Comic Sans MS" panose="030F0702030302020204" pitchFamily="66" charset="0"/>
            </a:endParaRPr>
          </a:p>
          <a:p>
            <a:endParaRPr lang="en-GB" dirty="0"/>
          </a:p>
        </p:txBody>
      </p:sp>
      <p:sp>
        <p:nvSpPr>
          <p:cNvPr id="7" name="Content Placeholder 2">
            <a:extLst>
              <a:ext uri="{FF2B5EF4-FFF2-40B4-BE49-F238E27FC236}">
                <a16:creationId xmlns:a16="http://schemas.microsoft.com/office/drawing/2014/main" id="{7F3BFD6E-0043-00DC-2572-96CED0D94AF9}"/>
              </a:ext>
            </a:extLst>
          </p:cNvPr>
          <p:cNvSpPr txBox="1">
            <a:spLocks/>
          </p:cNvSpPr>
          <p:nvPr/>
        </p:nvSpPr>
        <p:spPr>
          <a:xfrm>
            <a:off x="1986372" y="1522430"/>
            <a:ext cx="8219256" cy="49971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4000" dirty="0">
              <a:latin typeface="Comic Sans MS" panose="030F0702030302020204" pitchFamily="66" charset="0"/>
            </a:endParaRPr>
          </a:p>
        </p:txBody>
      </p:sp>
    </p:spTree>
    <p:extLst>
      <p:ext uri="{BB962C8B-B14F-4D97-AF65-F5344CB8AC3E}">
        <p14:creationId xmlns:p14="http://schemas.microsoft.com/office/powerpoint/2010/main" val="10166653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FF513-C2B5-176C-A767-48788F6495D0}"/>
              </a:ext>
            </a:extLst>
          </p:cNvPr>
          <p:cNvSpPr>
            <a:spLocks noGrp="1"/>
          </p:cNvSpPr>
          <p:nvPr>
            <p:ph type="title"/>
          </p:nvPr>
        </p:nvSpPr>
        <p:spPr/>
        <p:txBody>
          <a:bodyPr/>
          <a:lstStyle/>
          <a:p>
            <a:r>
              <a:rPr lang="en-GB" dirty="0">
                <a:solidFill>
                  <a:srgbClr val="FFC000"/>
                </a:solidFill>
              </a:rPr>
              <a:t>Fidget toys</a:t>
            </a:r>
          </a:p>
        </p:txBody>
      </p:sp>
      <p:sp>
        <p:nvSpPr>
          <p:cNvPr id="3" name="Content Placeholder 2">
            <a:extLst>
              <a:ext uri="{FF2B5EF4-FFF2-40B4-BE49-F238E27FC236}">
                <a16:creationId xmlns:a16="http://schemas.microsoft.com/office/drawing/2014/main" id="{741B5C71-F192-9E30-7594-FED2506DF113}"/>
              </a:ext>
            </a:extLst>
          </p:cNvPr>
          <p:cNvSpPr>
            <a:spLocks noGrp="1"/>
          </p:cNvSpPr>
          <p:nvPr>
            <p:ph sz="half" idx="2"/>
          </p:nvPr>
        </p:nvSpPr>
        <p:spPr/>
        <p:txBody>
          <a:bodyPr>
            <a:normAutofit/>
          </a:bodyPr>
          <a:lstStyle/>
          <a:p>
            <a:pPr algn="just">
              <a:buFontTx/>
              <a:buChar char="-"/>
            </a:pPr>
            <a:r>
              <a:rPr lang="en-GB" sz="2400" dirty="0">
                <a:latin typeface="Comic Sans MS" panose="030F0702030302020204" pitchFamily="66" charset="0"/>
              </a:rPr>
              <a:t>Many studies find little or no improvement in attention. A 2022 classroom study of students with attention difficulties found that using a Fidget Cube did not improve engagement, reduce off-task behaviour or improve academic performance. </a:t>
            </a:r>
          </a:p>
          <a:p>
            <a:pPr algn="just">
              <a:buFontTx/>
              <a:buChar char="-"/>
            </a:pPr>
            <a:endParaRPr lang="en-GB" sz="2400" dirty="0">
              <a:latin typeface="Comic Sans MS" panose="030F0702030302020204" pitchFamily="66" charset="0"/>
            </a:endParaRPr>
          </a:p>
          <a:p>
            <a:pPr algn="just">
              <a:buFontTx/>
              <a:buChar char="-"/>
            </a:pPr>
            <a:r>
              <a:rPr lang="en-GB" sz="2400" dirty="0">
                <a:latin typeface="Comic Sans MS" panose="030F0702030302020204" pitchFamily="66" charset="0"/>
              </a:rPr>
              <a:t>Fidget toys can distract both the user and nearby students. Research reviewed by educators and psychologists found that fidget toys were associated with poorer performance on learning and memory tasks. In one study, students using fidget toys showed reduced retention and students sitting nearby were also negatively affected.</a:t>
            </a:r>
          </a:p>
          <a:p>
            <a:pPr algn="just">
              <a:buFontTx/>
              <a:buChar char="-"/>
            </a:pPr>
            <a:endParaRPr lang="en-GB" sz="2400" dirty="0">
              <a:latin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3796506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02186-0795-D502-F864-236DEBB82CB5}"/>
              </a:ext>
            </a:extLst>
          </p:cNvPr>
          <p:cNvSpPr>
            <a:spLocks noGrp="1"/>
          </p:cNvSpPr>
          <p:nvPr>
            <p:ph type="title"/>
          </p:nvPr>
        </p:nvSpPr>
        <p:spPr/>
        <p:txBody>
          <a:bodyPr/>
          <a:lstStyle/>
          <a:p>
            <a:r>
              <a:rPr lang="en-GB" dirty="0"/>
              <a:t>Fidget toys</a:t>
            </a:r>
          </a:p>
        </p:txBody>
      </p:sp>
      <p:sp>
        <p:nvSpPr>
          <p:cNvPr id="3" name="Content Placeholder 2">
            <a:extLst>
              <a:ext uri="{FF2B5EF4-FFF2-40B4-BE49-F238E27FC236}">
                <a16:creationId xmlns:a16="http://schemas.microsoft.com/office/drawing/2014/main" id="{A2BD75BD-5DA8-B95D-A1C4-E833CE5E8A9F}"/>
              </a:ext>
            </a:extLst>
          </p:cNvPr>
          <p:cNvSpPr>
            <a:spLocks noGrp="1"/>
          </p:cNvSpPr>
          <p:nvPr>
            <p:ph sz="half" idx="2"/>
          </p:nvPr>
        </p:nvSpPr>
        <p:spPr>
          <a:xfrm>
            <a:off x="1316865" y="1802449"/>
            <a:ext cx="10318543" cy="4272790"/>
          </a:xfrm>
        </p:spPr>
        <p:txBody>
          <a:bodyPr>
            <a:normAutofit lnSpcReduction="10000"/>
          </a:bodyPr>
          <a:lstStyle/>
          <a:p>
            <a:pPr marL="0" indent="0" algn="just">
              <a:buNone/>
            </a:pPr>
            <a:r>
              <a:rPr lang="en-GB" sz="2400" dirty="0">
                <a:latin typeface="Comic Sans MS" panose="030F0702030302020204" pitchFamily="66" charset="0"/>
              </a:rPr>
              <a:t>- Students with ADHD do not always benefit. A study cited in a 2024 research review found that children with ADHD displayed more distracted behaviour when using fidget toys. Researchers suggested that some children may view the fidget as a toy rather than a tool for concentration.</a:t>
            </a:r>
          </a:p>
          <a:p>
            <a:pPr marL="0" indent="0" algn="just">
              <a:buNone/>
            </a:pPr>
            <a:endParaRPr lang="en-GB" sz="2400" dirty="0">
              <a:latin typeface="Comic Sans MS" panose="030F0702030302020204" pitchFamily="66" charset="0"/>
            </a:endParaRPr>
          </a:p>
          <a:p>
            <a:pPr marL="0" indent="0" algn="just">
              <a:buNone/>
            </a:pPr>
            <a:r>
              <a:rPr lang="en-GB" sz="2400" dirty="0">
                <a:latin typeface="Comic Sans MS" panose="030F0702030302020204" pitchFamily="66" charset="0"/>
              </a:rPr>
              <a:t>- Fidget toys can be distracting in school, particularly when they are visually stimulating, make noise or are used as toys rather than learning tools. While some students with specific sensory or attention needs may benefit from carefully chosen fidget tools, current research shows little consistent evidence that fidget toys improve focus or academic performance for most students.</a:t>
            </a:r>
          </a:p>
          <a:p>
            <a:pPr marL="0" indent="0" algn="just">
              <a:buNone/>
            </a:pPr>
            <a:endParaRPr lang="en-GB" sz="2400" dirty="0">
              <a:latin typeface="Comic Sans MS" panose="030F0702030302020204" pitchFamily="66" charset="0"/>
            </a:endParaRPr>
          </a:p>
          <a:p>
            <a:pPr marL="0" indent="0" algn="just">
              <a:buNone/>
            </a:pPr>
            <a:endParaRPr lang="en-GB" sz="2400" dirty="0">
              <a:latin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1682482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E3E363-0266-9D16-A9C7-8E1A0737FDD5}"/>
              </a:ext>
            </a:extLst>
          </p:cNvPr>
          <p:cNvSpPr>
            <a:spLocks noGrp="1"/>
          </p:cNvSpPr>
          <p:nvPr>
            <p:ph idx="1"/>
          </p:nvPr>
        </p:nvSpPr>
        <p:spPr/>
        <p:txBody>
          <a:bodyPr>
            <a:normAutofit lnSpcReduction="10000"/>
          </a:bodyPr>
          <a:lstStyle/>
          <a:p>
            <a:pPr fontAlgn="t">
              <a:buNone/>
            </a:pPr>
            <a:endParaRPr lang="en-GB" b="1" dirty="0"/>
          </a:p>
          <a:p>
            <a:pPr marL="342900" lvl="0" indent="-342900" fontAlgn="t"/>
            <a:r>
              <a:rPr lang="en-GB" dirty="0">
                <a:latin typeface="Comic Sans MS" panose="030F0702030302020204" pitchFamily="66" charset="0"/>
              </a:rPr>
              <a:t>Croley et al. (2022). The Effect of the Fidget Cube on Classroom Behaviour among Students with Perceived Attention Difficulties. </a:t>
            </a:r>
          </a:p>
          <a:p>
            <a:pPr marL="342900" lvl="0" indent="-342900" fontAlgn="t"/>
            <a:endParaRPr lang="en-GB" dirty="0">
              <a:latin typeface="Comic Sans MS" panose="030F0702030302020204" pitchFamily="66" charset="0"/>
            </a:endParaRPr>
          </a:p>
          <a:p>
            <a:pPr marL="342900" lvl="0" indent="-342900" fontAlgn="t"/>
            <a:r>
              <a:rPr lang="en-GB" dirty="0">
                <a:latin typeface="Comic Sans MS" panose="030F0702030302020204" pitchFamily="66" charset="0"/>
              </a:rPr>
              <a:t>Terada, Y. (2024). Do Fidgets Help Students Focus? Edutopia. </a:t>
            </a:r>
          </a:p>
          <a:p>
            <a:pPr marL="342900" lvl="0" indent="-342900" fontAlgn="t"/>
            <a:endParaRPr lang="en-GB" dirty="0">
              <a:latin typeface="Comic Sans MS" panose="030F0702030302020204" pitchFamily="66" charset="0"/>
            </a:endParaRPr>
          </a:p>
          <a:p>
            <a:pPr marL="342900" lvl="0" indent="-342900" fontAlgn="t"/>
            <a:r>
              <a:rPr lang="en-GB" dirty="0">
                <a:latin typeface="Comic Sans MS" panose="030F0702030302020204" pitchFamily="66" charset="0"/>
              </a:rPr>
              <a:t>Schoenen et al. (2024/2025). Meta-Analyses of Fidget Devices as Academic and Behavioural Interventions.</a:t>
            </a:r>
          </a:p>
          <a:p>
            <a:pPr marL="0" indent="0">
              <a:buNone/>
            </a:pPr>
            <a:endParaRPr lang="en-GB" dirty="0"/>
          </a:p>
        </p:txBody>
      </p:sp>
      <p:sp>
        <p:nvSpPr>
          <p:cNvPr id="3" name="Title 2">
            <a:extLst>
              <a:ext uri="{FF2B5EF4-FFF2-40B4-BE49-F238E27FC236}">
                <a16:creationId xmlns:a16="http://schemas.microsoft.com/office/drawing/2014/main" id="{D7D689C4-8D35-C322-C1ED-599DD3CF5646}"/>
              </a:ext>
            </a:extLst>
          </p:cNvPr>
          <p:cNvSpPr>
            <a:spLocks noGrp="1"/>
          </p:cNvSpPr>
          <p:nvPr>
            <p:ph type="title"/>
          </p:nvPr>
        </p:nvSpPr>
        <p:spPr/>
        <p:txBody>
          <a:bodyPr/>
          <a:lstStyle/>
          <a:p>
            <a:r>
              <a:rPr lang="en-GB" dirty="0"/>
              <a:t>References</a:t>
            </a:r>
          </a:p>
        </p:txBody>
      </p:sp>
    </p:spTree>
    <p:extLst>
      <p:ext uri="{BB962C8B-B14F-4D97-AF65-F5344CB8AC3E}">
        <p14:creationId xmlns:p14="http://schemas.microsoft.com/office/powerpoint/2010/main" val="10583763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4E7DFDA4-1EFA-9151-0AA7-CBE3AECEA028}"/>
              </a:ext>
            </a:extLst>
          </p:cNvPr>
          <p:cNvSpPr>
            <a:spLocks noGrp="1"/>
          </p:cNvSpPr>
          <p:nvPr>
            <p:ph idx="1"/>
          </p:nvPr>
        </p:nvSpPr>
        <p:spPr>
          <a:xfrm>
            <a:off x="2579427" y="1774210"/>
            <a:ext cx="8989721" cy="4335646"/>
          </a:xfrm>
        </p:spPr>
        <p:txBody>
          <a:bodyPr vert="horz" lIns="91440" tIns="45720" rIns="91440" bIns="45720" rtlCol="0" anchor="t">
            <a:normAutofit fontScale="47500" lnSpcReduction="20000"/>
          </a:bodyPr>
          <a:lstStyle/>
          <a:p>
            <a:endParaRPr lang="en-GB" sz="4900" dirty="0">
              <a:solidFill>
                <a:schemeClr val="tx1"/>
              </a:solidFill>
              <a:latin typeface="Comic Sans MS" panose="030F0702030302020204" pitchFamily="66" charset="0"/>
            </a:endParaRPr>
          </a:p>
          <a:p>
            <a:pPr marL="0" indent="0">
              <a:buNone/>
            </a:pPr>
            <a:r>
              <a:rPr lang="en-GB" sz="5100" dirty="0">
                <a:solidFill>
                  <a:schemeClr val="tx1"/>
                </a:solidFill>
                <a:latin typeface="Comic Sans MS" panose="030F0702030302020204" pitchFamily="66" charset="0"/>
              </a:rPr>
              <a:t>You will be able to access this PowerPoint on the Year 6 class page on our school website.</a:t>
            </a:r>
          </a:p>
          <a:p>
            <a:pPr marL="0" indent="0">
              <a:buNone/>
            </a:pPr>
            <a:endParaRPr lang="en-GB" sz="5100" dirty="0">
              <a:solidFill>
                <a:schemeClr val="tx1"/>
              </a:solidFill>
              <a:latin typeface="Comic Sans MS" panose="030F0702030302020204" pitchFamily="66" charset="0"/>
            </a:endParaRPr>
          </a:p>
          <a:p>
            <a:pPr marL="0" indent="0">
              <a:buNone/>
            </a:pPr>
            <a:r>
              <a:rPr lang="en-GB" sz="5100" dirty="0">
                <a:latin typeface="Comic Sans MS"/>
              </a:rPr>
              <a:t>If you need to contact me, please contact the school office and we can arrange a phone call or meeting after school. </a:t>
            </a:r>
          </a:p>
          <a:p>
            <a:pPr marL="0" indent="0">
              <a:buNone/>
            </a:pPr>
            <a:endParaRPr lang="en-GB" sz="5100" dirty="0">
              <a:latin typeface="Comic Sans MS"/>
            </a:endParaRPr>
          </a:p>
          <a:p>
            <a:pPr marL="0" indent="0">
              <a:buNone/>
            </a:pPr>
            <a:r>
              <a:rPr lang="en-GB" sz="5100" dirty="0">
                <a:solidFill>
                  <a:schemeClr val="tx1"/>
                </a:solidFill>
                <a:latin typeface="Comic Sans MS" panose="030F0702030302020204" pitchFamily="66" charset="0"/>
              </a:rPr>
              <a:t>I will </a:t>
            </a:r>
            <a:r>
              <a:rPr lang="en-GB" sz="5100" dirty="0">
                <a:latin typeface="Comic Sans MS" panose="030F0702030302020204" pitchFamily="66" charset="0"/>
              </a:rPr>
              <a:t>ensure</a:t>
            </a:r>
            <a:r>
              <a:rPr lang="en-GB" sz="5100" dirty="0">
                <a:solidFill>
                  <a:schemeClr val="tx1"/>
                </a:solidFill>
                <a:latin typeface="Comic Sans MS" panose="030F0702030302020204" pitchFamily="66" charset="0"/>
              </a:rPr>
              <a:t> to keep you updated on what is happening at school.</a:t>
            </a:r>
          </a:p>
          <a:p>
            <a:pPr marL="0" indent="0">
              <a:buNone/>
            </a:pPr>
            <a:endParaRPr lang="en-GB" sz="5100" dirty="0">
              <a:solidFill>
                <a:schemeClr val="tx1"/>
              </a:solidFill>
              <a:latin typeface="Comic Sans MS" panose="030F0702030302020204" pitchFamily="66" charset="0"/>
            </a:endParaRPr>
          </a:p>
          <a:p>
            <a:pPr marL="0" indent="0">
              <a:buNone/>
            </a:pPr>
            <a:r>
              <a:rPr lang="en-GB" sz="5100" dirty="0">
                <a:solidFill>
                  <a:schemeClr val="tx1"/>
                </a:solidFill>
                <a:latin typeface="Comic Sans MS" panose="030F0702030302020204" pitchFamily="66" charset="0"/>
              </a:rPr>
              <a:t>I hope your children enjoy Year 6!</a:t>
            </a:r>
          </a:p>
          <a:p>
            <a:pPr marL="0" indent="0">
              <a:buNone/>
            </a:pPr>
            <a:endParaRPr lang="en-GB" sz="4900" dirty="0">
              <a:solidFill>
                <a:schemeClr val="tx1"/>
              </a:solidFill>
              <a:latin typeface="Comic Sans MS" panose="030F0702030302020204" pitchFamily="66" charset="0"/>
            </a:endParaRPr>
          </a:p>
          <a:p>
            <a:pPr marL="0" indent="0">
              <a:buNone/>
            </a:pPr>
            <a:endParaRPr lang="en-GB" sz="4000" dirty="0">
              <a:solidFill>
                <a:schemeClr val="tx1"/>
              </a:solidFill>
              <a:latin typeface="Comic Sans MS" panose="030F0702030302020204" pitchFamily="66" charset="0"/>
            </a:endParaRPr>
          </a:p>
        </p:txBody>
      </p:sp>
      <p:sp>
        <p:nvSpPr>
          <p:cNvPr id="3" name="Text Placeholder 2">
            <a:extLst>
              <a:ext uri="{FF2B5EF4-FFF2-40B4-BE49-F238E27FC236}">
                <a16:creationId xmlns:a16="http://schemas.microsoft.com/office/drawing/2014/main" id="{50A22B0D-4B6D-AD86-871F-F0001E59FE30}"/>
              </a:ext>
            </a:extLst>
          </p:cNvPr>
          <p:cNvSpPr>
            <a:spLocks noGrp="1"/>
          </p:cNvSpPr>
          <p:nvPr>
            <p:ph type="body" sz="quarter" idx="13"/>
          </p:nvPr>
        </p:nvSpPr>
        <p:spPr>
          <a:xfrm>
            <a:off x="2499361" y="473411"/>
            <a:ext cx="9069650" cy="1396029"/>
          </a:xfrm>
        </p:spPr>
        <p:txBody>
          <a:bodyPr/>
          <a:lstStyle/>
          <a:p>
            <a:r>
              <a:rPr lang="en-GB" dirty="0">
                <a:latin typeface="Comic Sans MS"/>
              </a:rPr>
              <a:t>Questions </a:t>
            </a:r>
            <a:endParaRPr lang="en-US" dirty="0"/>
          </a:p>
        </p:txBody>
      </p:sp>
    </p:spTree>
    <p:extLst>
      <p:ext uri="{BB962C8B-B14F-4D97-AF65-F5344CB8AC3E}">
        <p14:creationId xmlns:p14="http://schemas.microsoft.com/office/powerpoint/2010/main" val="12569672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65448BB-B9CB-6D3E-A411-BF8075A9A941}"/>
              </a:ext>
            </a:extLst>
          </p:cNvPr>
          <p:cNvSpPr>
            <a:spLocks noGrp="1"/>
          </p:cNvSpPr>
          <p:nvPr>
            <p:ph type="body" sz="quarter" idx="13"/>
          </p:nvPr>
        </p:nvSpPr>
        <p:spPr>
          <a:xfrm>
            <a:off x="645820" y="2790686"/>
            <a:ext cx="10515600" cy="3071633"/>
          </a:xfrm>
        </p:spPr>
        <p:txBody>
          <a:bodyPr>
            <a:normAutofit/>
          </a:bodyPr>
          <a:lstStyle/>
          <a:p>
            <a:pPr algn="ctr"/>
            <a:r>
              <a:rPr lang="en-GB" sz="6000" dirty="0">
                <a:latin typeface="Comic Sans MS" panose="030F0702030302020204" pitchFamily="66" charset="0"/>
              </a:rPr>
              <a:t>Thank you for listening! </a:t>
            </a:r>
          </a:p>
          <a:p>
            <a:pPr algn="ctr"/>
            <a:r>
              <a:rPr lang="en-GB" sz="6000" dirty="0">
                <a:latin typeface="Comic Sans MS" panose="030F0702030302020204" pitchFamily="66" charset="0"/>
              </a:rPr>
              <a:t>Any questions? </a:t>
            </a:r>
          </a:p>
        </p:txBody>
      </p:sp>
    </p:spTree>
    <p:extLst>
      <p:ext uri="{BB962C8B-B14F-4D97-AF65-F5344CB8AC3E}">
        <p14:creationId xmlns:p14="http://schemas.microsoft.com/office/powerpoint/2010/main" val="2802442254"/>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AE031304-7DE7-554C-88D1-7741B1688CD7}" vid="{965A85A0-E844-A54D-B2F5-6B93729785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3424</TotalTime>
  <Words>1362</Words>
  <Application>Microsoft Office PowerPoint</Application>
  <PresentationFormat>Widescreen</PresentationFormat>
  <Paragraphs>183</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Comic Sans MS</vt:lpstr>
      <vt:lpstr>Helvetica</vt:lpstr>
      <vt:lpstr>Office Theme</vt:lpstr>
      <vt:lpstr>Knowl Hill Year 6  Curriculum Information Evening</vt:lpstr>
      <vt:lpstr>Adults:</vt:lpstr>
      <vt:lpstr>Break and Lunch </vt:lpstr>
      <vt:lpstr>Curriculum</vt:lpstr>
      <vt:lpstr>PowerPoint Presentation</vt:lpstr>
      <vt:lpstr>PowerPoint Presentation</vt:lpstr>
      <vt:lpstr>Daily Timetable </vt:lpstr>
      <vt:lpstr>Homework:</vt:lpstr>
      <vt:lpstr>Homework:</vt:lpstr>
      <vt:lpstr>Homework:</vt:lpstr>
      <vt:lpstr>SATs:</vt:lpstr>
      <vt:lpstr>SATs:</vt:lpstr>
      <vt:lpstr>SATs:</vt:lpstr>
      <vt:lpstr>Year 5 &amp; 6 – Reading Records</vt:lpstr>
      <vt:lpstr>Year 5 &amp; 6 – Reading Records</vt:lpstr>
      <vt:lpstr>Year 5 &amp; 6 – Reading Records</vt:lpstr>
      <vt:lpstr>Reading Routes</vt:lpstr>
      <vt:lpstr>Rewards Systems:</vt:lpstr>
      <vt:lpstr>Belongings:</vt:lpstr>
      <vt:lpstr>Fidget toys</vt:lpstr>
      <vt:lpstr>Fidget toys</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&amp; Child Protection</dc:title>
  <dc:creator>Nichole Bourner</dc:creator>
  <cp:lastModifiedBy>Mahshid Forouzandeh</cp:lastModifiedBy>
  <cp:revision>149</cp:revision>
  <dcterms:created xsi:type="dcterms:W3CDTF">2022-08-31T20:29:16Z</dcterms:created>
  <dcterms:modified xsi:type="dcterms:W3CDTF">2026-09-08T20:58:44Z</dcterms:modified>
</cp:coreProperties>
</file>